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5" r:id="rId2"/>
    <p:sldId id="259" r:id="rId3"/>
    <p:sldId id="258" r:id="rId4"/>
    <p:sldId id="263" r:id="rId5"/>
    <p:sldId id="264" r:id="rId6"/>
    <p:sldId id="261" r:id="rId7"/>
    <p:sldId id="262" r:id="rId8"/>
    <p:sldId id="260" r:id="rId9"/>
    <p:sldId id="267" r:id="rId10"/>
    <p:sldId id="269" r:id="rId11"/>
    <p:sldId id="268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70" r:id="rId2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3300"/>
    <a:srgbClr val="FF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8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322A1-AF82-4967-8B50-FF9DE05DBBD6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D412E-F449-4E19-8363-51BEC3C968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4984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3789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23DEAA-FC68-4959-9559-78619A35E12D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3789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23DEAA-FC68-4959-9559-78619A35E12D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D412E-F449-4E19-8363-51BEC3C96819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6784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922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D106BF-FCDE-4772-9B50-C60C96593E7E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328-EC45-4EF6-AC97-C5AEE280CAB1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D9C3-9D21-48E3-B4CD-EC8D548F975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0453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328-EC45-4EF6-AC97-C5AEE280CAB1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D9C3-9D21-48E3-B4CD-EC8D548F975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3245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328-EC45-4EF6-AC97-C5AEE280CAB1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D9C3-9D21-48E3-B4CD-EC8D548F975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8675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328-EC45-4EF6-AC97-C5AEE280CAB1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D9C3-9D21-48E3-B4CD-EC8D548F975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340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328-EC45-4EF6-AC97-C5AEE280CAB1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D9C3-9D21-48E3-B4CD-EC8D548F975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3511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328-EC45-4EF6-AC97-C5AEE280CAB1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D9C3-9D21-48E3-B4CD-EC8D548F975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4099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328-EC45-4EF6-AC97-C5AEE280CAB1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D9C3-9D21-48E3-B4CD-EC8D548F975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8495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328-EC45-4EF6-AC97-C5AEE280CAB1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D9C3-9D21-48E3-B4CD-EC8D548F975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2249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328-EC45-4EF6-AC97-C5AEE280CAB1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D9C3-9D21-48E3-B4CD-EC8D548F975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7326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328-EC45-4EF6-AC97-C5AEE280CAB1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D9C3-9D21-48E3-B4CD-EC8D548F975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3881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328-EC45-4EF6-AC97-C5AEE280CAB1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D9C3-9D21-48E3-B4CD-EC8D548F975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921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44328-EC45-4EF6-AC97-C5AEE280CAB1}" type="datetimeFigureOut">
              <a:rPr lang="pl-PL" smtClean="0"/>
              <a:t>2013-06-26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AD9C3-9D21-48E3-B4CD-EC8D548F975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2294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emf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emf"/><Relationship Id="rId9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352928" cy="1470025"/>
          </a:xfrm>
        </p:spPr>
        <p:txBody>
          <a:bodyPr/>
          <a:lstStyle/>
          <a:p>
            <a:r>
              <a:rPr lang="pl-PL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DIAGNOZA SPOŁECZNA 2013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84325" y="1340768"/>
            <a:ext cx="6400800" cy="576064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PAP konferencja prasowa 26.06.2013</a:t>
            </a:r>
            <a:endParaRPr lang="pl-PL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Obraz 31" descr="KAPITAL_LUDZ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7" t="19048" r="6976" b="16667"/>
          <a:stretch>
            <a:fillRect/>
          </a:stretch>
        </p:blipFill>
        <p:spPr bwMode="auto">
          <a:xfrm>
            <a:off x="1333500" y="4364038"/>
            <a:ext cx="13335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Obraz 4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25950"/>
            <a:ext cx="98107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Obraz 33" descr="crz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4425950"/>
            <a:ext cx="9429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Obraz 35" descr="U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432300"/>
            <a:ext cx="12668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Obraz 37" descr="LogoNBP-P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4425950"/>
            <a:ext cx="1289050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Obraz 29" descr="BRE LOGOTYP BRE_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476750"/>
            <a:ext cx="9429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Obraz 8" descr="nc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175" y="5030788"/>
            <a:ext cx="3714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Obraz 1" descr="45156207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114" y="4973637"/>
            <a:ext cx="685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Obraz 643" descr="https://fbcdn-sphotos-b-a.akamaihd.net/hphotos-ak-snc6/188494_198256996863227_4137331_n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0434"/>
          <a:stretch>
            <a:fillRect/>
          </a:stretch>
        </p:blipFill>
        <p:spPr bwMode="auto">
          <a:xfrm>
            <a:off x="1744250" y="4762501"/>
            <a:ext cx="826914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2062" name="Rectangle 13"/>
          <p:cNvSpPr>
            <a:spLocks noChangeArrowheads="1"/>
          </p:cNvSpPr>
          <p:nvPr/>
        </p:nvSpPr>
        <p:spPr bwMode="auto">
          <a:xfrm>
            <a:off x="19050" y="2852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/>
            <a:endParaRPr lang="pl-PL">
              <a:latin typeface="Arial" charset="0"/>
            </a:endParaRPr>
          </a:p>
        </p:txBody>
      </p:sp>
      <p:sp>
        <p:nvSpPr>
          <p:cNvPr id="2063" name="Rectangle 14"/>
          <p:cNvSpPr>
            <a:spLocks noChangeArrowheads="1"/>
          </p:cNvSpPr>
          <p:nvPr/>
        </p:nvSpPr>
        <p:spPr bwMode="auto">
          <a:xfrm>
            <a:off x="1584325" y="5219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 algn="ctr"/>
            <a:r>
              <a:rPr lang="pl-PL" sz="800">
                <a:latin typeface="Arial" charset="0"/>
                <a:ea typeface="Times New Roman" pitchFamily="18" charset="0"/>
              </a:rPr>
              <a:t>NARODOWE CENTRUM NAUKI</a:t>
            </a:r>
            <a:r>
              <a:rPr lang="pl-PL" sz="1000">
                <a:latin typeface="Arial" charset="0"/>
                <a:ea typeface="Times New Roman" pitchFamily="18" charset="0"/>
              </a:rPr>
              <a:t> </a:t>
            </a:r>
            <a:endParaRPr lang="pl-PL">
              <a:latin typeface="Arial" charset="0"/>
              <a:ea typeface="Times New Roman" pitchFamily="18" charset="0"/>
            </a:endParaRPr>
          </a:p>
        </p:txBody>
      </p:sp>
      <p:sp>
        <p:nvSpPr>
          <p:cNvPr id="2064" name="Rectangle 15"/>
          <p:cNvSpPr>
            <a:spLocks noChangeArrowheads="1"/>
          </p:cNvSpPr>
          <p:nvPr/>
        </p:nvSpPr>
        <p:spPr bwMode="auto">
          <a:xfrm>
            <a:off x="0" y="4762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pic>
        <p:nvPicPr>
          <p:cNvPr id="2065" name="Picture 17" descr="http://www.upc.pl/media/pc/upccore/global/core/wwwlogos/logo_upc_PL_horizontal_v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63" y="4911725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 1"/>
          <p:cNvSpPr/>
          <p:nvPr/>
        </p:nvSpPr>
        <p:spPr>
          <a:xfrm>
            <a:off x="19050" y="1916832"/>
            <a:ext cx="912495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Zaufanie do instytucji finansowych</a:t>
            </a:r>
          </a:p>
          <a:p>
            <a:pPr algn="ctr"/>
            <a:r>
              <a:rPr lang="pl-PL" sz="28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(ponad 26 tys. odpowiedzi)</a:t>
            </a:r>
            <a:endParaRPr lang="pl-PL" sz="2800" dirty="0">
              <a:solidFill>
                <a:srgbClr val="FF99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51520" y="3429000"/>
            <a:ext cx="4118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latin typeface="Segoe Script" pitchFamily="34" charset="0"/>
              </a:rPr>
              <a:t>prof. dr hab. Tadeusz Szumlicz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1360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383498"/>
              </p:ext>
            </p:extLst>
          </p:nvPr>
        </p:nvGraphicFramePr>
        <p:xfrm>
          <a:off x="53752" y="2116792"/>
          <a:ext cx="9036496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/>
                <a:gridCol w="1187624"/>
              </a:tblGrid>
              <a:tr h="144016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Narodowy Bank Polski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73,7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Banki komercyjne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40,9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Zakłady ubezpieczeń życiowych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26,3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Zakłady ubezpieczeń majątkowych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Zakład Ubezpieczeń Społecznych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33,3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Otwarte Fundusze Emerytalne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21,7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Giełda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19,5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-36512" y="188640"/>
            <a:ext cx="91805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Zaufanie do</a:t>
            </a:r>
            <a:r>
              <a:rPr lang="pl-PL" sz="4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instytucji finansowych</a:t>
            </a:r>
          </a:p>
          <a:p>
            <a:r>
              <a:rPr lang="pl-PL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TAK</a:t>
            </a: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pośród tych, co mają zdanie</a:t>
            </a:r>
          </a:p>
          <a:p>
            <a:pPr algn="ctr"/>
            <a:r>
              <a:rPr lang="pl-PL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2011</a:t>
            </a:r>
            <a:endParaRPr lang="pl-PL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251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844419"/>
              </p:ext>
            </p:extLst>
          </p:nvPr>
        </p:nvGraphicFramePr>
        <p:xfrm>
          <a:off x="35496" y="2116792"/>
          <a:ext cx="9036496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/>
                <a:gridCol w="1187624"/>
              </a:tblGrid>
              <a:tr h="144016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Narodowy Bank Polski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77,2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Banki komercyjne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Zakłady ubezpieczeń życiowych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48,7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Zakłady ubezpieczeń majątkowych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34,4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Zakład Ubezpieczeń Społecznych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38,7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Otwarte Fundusze Emerytalne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34,8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Giełda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21,8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-36512" y="188640"/>
            <a:ext cx="91805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Zaufanie do</a:t>
            </a:r>
            <a:r>
              <a:rPr lang="pl-PL" sz="4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instytucji finansowych</a:t>
            </a:r>
          </a:p>
          <a:p>
            <a:r>
              <a:rPr lang="pl-PL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TAK</a:t>
            </a: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pośród tych, co mają zdanie</a:t>
            </a:r>
          </a:p>
          <a:p>
            <a:pPr algn="ctr"/>
            <a:r>
              <a:rPr lang="pl-PL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2007</a:t>
            </a:r>
            <a:endParaRPr lang="pl-PL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251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174918"/>
              </p:ext>
            </p:extLst>
          </p:nvPr>
        </p:nvGraphicFramePr>
        <p:xfrm>
          <a:off x="35496" y="1556792"/>
          <a:ext cx="8136903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5066"/>
                <a:gridCol w="1207279"/>
                <a:gridCol w="1207279"/>
                <a:gridCol w="1207279"/>
              </a:tblGrid>
              <a:tr h="144016">
                <a:tc>
                  <a:txBody>
                    <a:bodyPr/>
                    <a:lstStyle/>
                    <a:p>
                      <a:r>
                        <a:rPr lang="pl-PL" sz="3600" b="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Wyszczególnienie</a:t>
                      </a:r>
                      <a:endParaRPr lang="pl-PL" sz="3600" b="0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2007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NBP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77,2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73,7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83,6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Banki komercyjne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40,9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57,4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ZU życiowych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48,7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26,3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47,3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ZU majątkowych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34,4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44,5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ZUS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38,7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33,3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43,9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OFE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34,8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21,7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33,6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Giełda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21,8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19,5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31,5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-36512" y="188640"/>
            <a:ext cx="91805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Zaufanie do</a:t>
            </a:r>
            <a:r>
              <a:rPr lang="pl-PL" sz="4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instytucji finansowych</a:t>
            </a:r>
          </a:p>
          <a:p>
            <a:r>
              <a:rPr lang="pl-PL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TAK</a:t>
            </a: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pośród tych, co mają zdanie</a:t>
            </a:r>
          </a:p>
        </p:txBody>
      </p:sp>
    </p:spTree>
    <p:extLst>
      <p:ext uri="{BB962C8B-B14F-4D97-AF65-F5344CB8AC3E}">
        <p14:creationId xmlns:p14="http://schemas.microsoft.com/office/powerpoint/2010/main" val="867683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352928" cy="1470025"/>
          </a:xfrm>
        </p:spPr>
        <p:txBody>
          <a:bodyPr/>
          <a:lstStyle/>
          <a:p>
            <a:r>
              <a:rPr lang="pl-PL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DIAGNOZA SPOŁECZNA 2013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84325" y="1340768"/>
            <a:ext cx="6400800" cy="576064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PAP konferencja prasowa 26.06.2013</a:t>
            </a:r>
            <a:endParaRPr lang="pl-PL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Obraz 31" descr="KAPITAL_LUDZ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7" t="19048" r="6976" b="16667"/>
          <a:stretch>
            <a:fillRect/>
          </a:stretch>
        </p:blipFill>
        <p:spPr bwMode="auto">
          <a:xfrm>
            <a:off x="1333500" y="4364038"/>
            <a:ext cx="13335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Obraz 4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25950"/>
            <a:ext cx="98107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Obraz 33" descr="crz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4425950"/>
            <a:ext cx="9429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Obraz 35" descr="U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432300"/>
            <a:ext cx="12668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Obraz 37" descr="LogoNBP-P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4425950"/>
            <a:ext cx="1289050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Obraz 29" descr="BRE LOGOTYP BRE_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476750"/>
            <a:ext cx="9429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Obraz 8" descr="nc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175" y="5030788"/>
            <a:ext cx="3714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Obraz 1" descr="45156207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114" y="4973637"/>
            <a:ext cx="685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Obraz 643" descr="https://fbcdn-sphotos-b-a.akamaihd.net/hphotos-ak-snc6/188494_198256996863227_4137331_n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0434"/>
          <a:stretch>
            <a:fillRect/>
          </a:stretch>
        </p:blipFill>
        <p:spPr bwMode="auto">
          <a:xfrm>
            <a:off x="1744250" y="4762501"/>
            <a:ext cx="826914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2062" name="Rectangle 13"/>
          <p:cNvSpPr>
            <a:spLocks noChangeArrowheads="1"/>
          </p:cNvSpPr>
          <p:nvPr/>
        </p:nvSpPr>
        <p:spPr bwMode="auto">
          <a:xfrm>
            <a:off x="19050" y="2852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/>
            <a:endParaRPr lang="pl-PL">
              <a:latin typeface="Arial" charset="0"/>
            </a:endParaRPr>
          </a:p>
        </p:txBody>
      </p:sp>
      <p:sp>
        <p:nvSpPr>
          <p:cNvPr id="2063" name="Rectangle 14"/>
          <p:cNvSpPr>
            <a:spLocks noChangeArrowheads="1"/>
          </p:cNvSpPr>
          <p:nvPr/>
        </p:nvSpPr>
        <p:spPr bwMode="auto">
          <a:xfrm>
            <a:off x="1584325" y="5219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 algn="ctr"/>
            <a:r>
              <a:rPr lang="pl-PL" sz="800">
                <a:latin typeface="Arial" charset="0"/>
                <a:ea typeface="Times New Roman" pitchFamily="18" charset="0"/>
              </a:rPr>
              <a:t>NARODOWE CENTRUM NAUKI</a:t>
            </a:r>
            <a:r>
              <a:rPr lang="pl-PL" sz="1000">
                <a:latin typeface="Arial" charset="0"/>
                <a:ea typeface="Times New Roman" pitchFamily="18" charset="0"/>
              </a:rPr>
              <a:t> </a:t>
            </a:r>
            <a:endParaRPr lang="pl-PL">
              <a:latin typeface="Arial" charset="0"/>
              <a:ea typeface="Times New Roman" pitchFamily="18" charset="0"/>
            </a:endParaRPr>
          </a:p>
        </p:txBody>
      </p:sp>
      <p:sp>
        <p:nvSpPr>
          <p:cNvPr id="2064" name="Rectangle 15"/>
          <p:cNvSpPr>
            <a:spLocks noChangeArrowheads="1"/>
          </p:cNvSpPr>
          <p:nvPr/>
        </p:nvSpPr>
        <p:spPr bwMode="auto">
          <a:xfrm>
            <a:off x="0" y="4762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pic>
        <p:nvPicPr>
          <p:cNvPr id="2065" name="Picture 17" descr="http://www.upc.pl/media/pc/upccore/global/core/wwwlogos/logo_upc_PL_horizontal_v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63" y="4911725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 1"/>
          <p:cNvSpPr/>
          <p:nvPr/>
        </p:nvSpPr>
        <p:spPr>
          <a:xfrm>
            <a:off x="19050" y="1844824"/>
            <a:ext cx="91249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Przyzwolenie na</a:t>
            </a:r>
            <a:r>
              <a:rPr lang="pl-PL" sz="4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sz="4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pl-PL" sz="4000" b="1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wykroczenia lub przestępstwa</a:t>
            </a:r>
            <a:r>
              <a:rPr lang="pl-PL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pl-PL" sz="28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(ponad 26 tys. odpowiedzi)</a:t>
            </a:r>
          </a:p>
        </p:txBody>
      </p:sp>
      <p:sp>
        <p:nvSpPr>
          <p:cNvPr id="4" name="Prostokąt 3"/>
          <p:cNvSpPr/>
          <p:nvPr/>
        </p:nvSpPr>
        <p:spPr>
          <a:xfrm>
            <a:off x="251520" y="3923764"/>
            <a:ext cx="4118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latin typeface="Segoe Script" pitchFamily="34" charset="0"/>
              </a:rPr>
              <a:t>prof. dr hab. Tadeusz Szumlicz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500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208852"/>
              </p:ext>
            </p:extLst>
          </p:nvPr>
        </p:nvGraphicFramePr>
        <p:xfrm>
          <a:off x="35496" y="1772816"/>
          <a:ext cx="903649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680"/>
                <a:gridCol w="1457909"/>
                <a:gridCol w="1457909"/>
              </a:tblGrid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OGÓLE MNIE 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48,8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MAŁO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TROCHĘ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44,6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BARDZO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2800" b="1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TRUDNO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POWIEDZIEĆ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6,6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6,6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Ogółem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100,0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100,0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-36512" y="170582"/>
            <a:ext cx="918051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Przyzwolenie 2013:</a:t>
            </a:r>
            <a:b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ktoś płaci podatki mniejsze niż powinien</a:t>
            </a:r>
          </a:p>
        </p:txBody>
      </p:sp>
    </p:spTree>
    <p:extLst>
      <p:ext uri="{BB962C8B-B14F-4D97-AF65-F5344CB8AC3E}">
        <p14:creationId xmlns:p14="http://schemas.microsoft.com/office/powerpoint/2010/main" val="4089635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03716"/>
              </p:ext>
            </p:extLst>
          </p:nvPr>
        </p:nvGraphicFramePr>
        <p:xfrm>
          <a:off x="35496" y="2132856"/>
          <a:ext cx="903649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680"/>
                <a:gridCol w="1457909"/>
                <a:gridCol w="1457909"/>
              </a:tblGrid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OGÓLE MNIE 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53,0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MAŁO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TROCHĘ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41,5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BARDZO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2800" b="1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TRUDNO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POWIEDZIEĆ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5,5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5,5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Ogółem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100,0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100,0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-36512" y="170582"/>
            <a:ext cx="91805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Przyzwolenie 2013:</a:t>
            </a:r>
            <a:b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ktoś unika płacenia za korzystanie</a:t>
            </a:r>
            <a:b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 transportu publicznego</a:t>
            </a:r>
          </a:p>
        </p:txBody>
      </p:sp>
    </p:spTree>
    <p:extLst>
      <p:ext uri="{BB962C8B-B14F-4D97-AF65-F5344CB8AC3E}">
        <p14:creationId xmlns:p14="http://schemas.microsoft.com/office/powerpoint/2010/main" val="1982106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840767"/>
              </p:ext>
            </p:extLst>
          </p:nvPr>
        </p:nvGraphicFramePr>
        <p:xfrm>
          <a:off x="35496" y="2132856"/>
          <a:ext cx="903649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680"/>
                <a:gridCol w="1457909"/>
                <a:gridCol w="1457909"/>
              </a:tblGrid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OGÓLE MNIE 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42,0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MAŁO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TROCHĘ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52,1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BARDZO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2800" b="1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TRUDNO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POWIEDZIEĆ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5,9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5,9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Ogółem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100,0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100,0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-36512" y="170582"/>
            <a:ext cx="91805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Przyzwolenie 2013:</a:t>
            </a:r>
            <a:b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ktoś pobiera niesłusznie</a:t>
            </a:r>
            <a:b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zasiłek dla bezrobotnych</a:t>
            </a:r>
          </a:p>
        </p:txBody>
      </p:sp>
    </p:spTree>
    <p:extLst>
      <p:ext uri="{BB962C8B-B14F-4D97-AF65-F5344CB8AC3E}">
        <p14:creationId xmlns:p14="http://schemas.microsoft.com/office/powerpoint/2010/main" val="3985302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063525"/>
              </p:ext>
            </p:extLst>
          </p:nvPr>
        </p:nvGraphicFramePr>
        <p:xfrm>
          <a:off x="35496" y="2132856"/>
          <a:ext cx="903649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680"/>
                <a:gridCol w="1457909"/>
                <a:gridCol w="1457909"/>
              </a:tblGrid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OGÓLE MNIE 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40,3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MAŁO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TROCHĘ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52,9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BARDZO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2800" b="1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TRUDNO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POWIEDZIEĆ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6,8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6,8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Ogółem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100,0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100,0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-36512" y="170582"/>
            <a:ext cx="91805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Przyzwolenie 2013:</a:t>
            </a:r>
            <a:b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ktoś otrzymuje niesłusznie rentę</a:t>
            </a:r>
            <a:b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 tytułu niezdolności do pracy</a:t>
            </a:r>
          </a:p>
        </p:txBody>
      </p:sp>
    </p:spTree>
    <p:extLst>
      <p:ext uri="{BB962C8B-B14F-4D97-AF65-F5344CB8AC3E}">
        <p14:creationId xmlns:p14="http://schemas.microsoft.com/office/powerpoint/2010/main" val="1211849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219858"/>
              </p:ext>
            </p:extLst>
          </p:nvPr>
        </p:nvGraphicFramePr>
        <p:xfrm>
          <a:off x="35496" y="2132856"/>
          <a:ext cx="903649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680"/>
                <a:gridCol w="1457909"/>
                <a:gridCol w="1457909"/>
              </a:tblGrid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OGÓLE MNIE 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42,7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MAŁO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TROCHĘ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49,2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BARDZO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MNIE OBCHODZI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l-PL" sz="2800" b="1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TRUDNO </a:t>
                      </a:r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POWIEDZIEĆ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8,1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8,1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i="0" u="none" strike="noStrike" dirty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Ogółem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100,0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100,0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-36512" y="170582"/>
            <a:ext cx="91805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Przyzwolenie 2013:</a:t>
            </a:r>
            <a:b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ktoś wyłudza odszkodowanie</a:t>
            </a:r>
            <a:b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pl-P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 ubezpieczenia</a:t>
            </a:r>
          </a:p>
        </p:txBody>
      </p:sp>
    </p:spTree>
    <p:extLst>
      <p:ext uri="{BB962C8B-B14F-4D97-AF65-F5344CB8AC3E}">
        <p14:creationId xmlns:p14="http://schemas.microsoft.com/office/powerpoint/2010/main" val="41498850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84346"/>
              </p:ext>
            </p:extLst>
          </p:nvPr>
        </p:nvGraphicFramePr>
        <p:xfrm>
          <a:off x="35496" y="1772816"/>
          <a:ext cx="9036498" cy="495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680"/>
                <a:gridCol w="1457909"/>
                <a:gridCol w="1457909"/>
              </a:tblGrid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0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Wyszczególnienie</a:t>
                      </a:r>
                      <a:endParaRPr lang="pl-PL" sz="2800" b="0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800" b="1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  <a:endParaRPr lang="pl-PL" sz="2800" b="1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ktoś płaci podatki mniejsze niż powinien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51,8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48,8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ktoś unika płacenia za korzystanie</a:t>
                      </a:r>
                      <a:b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z transportu publicznego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54,8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53,0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ktoś pobiera niesłusznie</a:t>
                      </a:r>
                      <a:b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zasiłek dla bezrobotnych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43,0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42,0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ktoś otrzymuje niesłusznie rentę</a:t>
                      </a:r>
                      <a:b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z tytułu niezdolności do pracy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41,5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40,3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ktoś wyłudza odszkodowanie</a:t>
                      </a:r>
                      <a:b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pl-PL" sz="28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z ubezpieczenia</a:t>
                      </a:r>
                      <a:endParaRPr lang="pl-PL" sz="28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43,6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42,7</a:t>
                      </a:r>
                      <a:endParaRPr lang="pl-PL" sz="2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-36512" y="-27384"/>
            <a:ext cx="91805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Przyzwolenie 2011 &gt; 2013:</a:t>
            </a:r>
            <a:b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pl-PL" sz="3600" b="1" i="0" u="none" strike="noStrike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W OGÓLE MNIE NIE OBCHODZI lub</a:t>
            </a:r>
          </a:p>
          <a:p>
            <a:r>
              <a:rPr lang="pl-PL" sz="3600" b="1" i="0" u="none" strike="noStrike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MAŁO MNIE OBCHODZI</a:t>
            </a:r>
            <a:endParaRPr lang="pl-PL" sz="3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84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42476"/>
              </p:ext>
            </p:extLst>
          </p:nvPr>
        </p:nvGraphicFramePr>
        <p:xfrm>
          <a:off x="20928" y="1900783"/>
          <a:ext cx="9123071" cy="3400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6628"/>
                <a:gridCol w="3066443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duże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15,1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umiarkowane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46,2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</a:t>
                      </a:r>
                      <a:endParaRPr lang="pl-PL" sz="4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12,0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 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mam zdania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26,6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Ogółem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Podtytuł 2"/>
          <p:cNvSpPr txBox="1">
            <a:spLocks/>
          </p:cNvSpPr>
          <p:nvPr/>
        </p:nvSpPr>
        <p:spPr>
          <a:xfrm>
            <a:off x="0" y="260648"/>
            <a:ext cx="9144000" cy="14401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Zaufanie do</a:t>
            </a:r>
            <a:b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Narodowego Banku Polskiego</a:t>
            </a:r>
            <a:endParaRPr lang="pl-PL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914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413650"/>
              </p:ext>
            </p:extLst>
          </p:nvPr>
        </p:nvGraphicFramePr>
        <p:xfrm>
          <a:off x="35496" y="1340768"/>
          <a:ext cx="9108680" cy="5463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760"/>
                <a:gridCol w="1133960"/>
                <a:gridCol w="1133960"/>
              </a:tblGrid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pl-PL" sz="2800" b="0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Wyszczególnienie</a:t>
                      </a:r>
                      <a:endParaRPr lang="pl-PL" sz="2800" b="0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2800" b="0" i="0" u="none" strike="noStrike" dirty="0" smtClean="0"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Lata</a:t>
                      </a:r>
                      <a:endParaRPr lang="pl-PL" sz="2800" b="0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96000">
                <a:tc rowSpan="4">
                  <a:txBody>
                    <a:bodyPr/>
                    <a:lstStyle/>
                    <a:p>
                      <a:pPr algn="l" fontAlgn="t"/>
                      <a:r>
                        <a:rPr lang="pl-PL" sz="36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ktoś płaci podatki mniejsze niż powinien</a:t>
                      </a:r>
                      <a:endParaRPr lang="pl-PL" sz="36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2007</a:t>
                      </a:r>
                      <a:endParaRPr lang="pl-PL" sz="2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pl-PL" sz="2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56,2</a:t>
                      </a:r>
                      <a:endParaRPr lang="pl-PL" sz="2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  <a:endParaRPr lang="pl-PL" sz="2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51,8</a:t>
                      </a:r>
                      <a:endParaRPr lang="pl-PL" sz="2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  <a:endParaRPr lang="pl-PL" sz="2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48,8</a:t>
                      </a:r>
                      <a:endParaRPr lang="pl-PL" sz="2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000">
                <a:tc rowSpan="4">
                  <a:txBody>
                    <a:bodyPr/>
                    <a:lstStyle/>
                    <a:p>
                      <a:pPr algn="l" fontAlgn="t"/>
                      <a:r>
                        <a:rPr lang="pl-PL" sz="36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ktoś unika płacenia za korzystanie</a:t>
                      </a:r>
                      <a:br>
                        <a:rPr lang="pl-PL" sz="36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pl-PL" sz="36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z transportu publicznego</a:t>
                      </a:r>
                      <a:endParaRPr lang="pl-PL" sz="3600" b="1" i="0" u="none" strike="noStrike" dirty="0"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2007</a:t>
                      </a:r>
                      <a:endParaRPr lang="pl-PL" sz="2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58,9</a:t>
                      </a:r>
                      <a:endParaRPr lang="pl-PL" sz="2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pl-PL" sz="2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58,6</a:t>
                      </a:r>
                      <a:endParaRPr lang="pl-PL" sz="2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  <a:endParaRPr lang="pl-PL" sz="2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54,8</a:t>
                      </a:r>
                      <a:endParaRPr lang="pl-PL" sz="2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  <a:endParaRPr lang="pl-PL" sz="2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53,0</a:t>
                      </a:r>
                      <a:endParaRPr lang="pl-PL" sz="2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000">
                <a:tc rowSpan="4"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ktoś pobiera niesłusznie</a:t>
                      </a:r>
                      <a:br>
                        <a:rPr lang="pl-PL" sz="36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pl-PL" sz="3600" b="1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zasiłek dla bezrobotnych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2007</a:t>
                      </a:r>
                      <a:endParaRPr lang="pl-PL" sz="2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46,4</a:t>
                      </a:r>
                      <a:endParaRPr lang="pl-PL" sz="2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pl-PL" sz="2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46,7</a:t>
                      </a:r>
                      <a:endParaRPr lang="pl-PL" sz="2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  <a:endParaRPr lang="pl-PL" sz="2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43,0</a:t>
                      </a:r>
                      <a:endParaRPr lang="pl-PL" sz="2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  <a:endParaRPr lang="pl-PL" sz="2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42,0</a:t>
                      </a:r>
                      <a:endParaRPr lang="pl-PL" sz="2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-36512" y="-27384"/>
            <a:ext cx="91805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Przyzwolenie 2007 – 2013:</a:t>
            </a:r>
            <a:br>
              <a:rPr lang="pl-PL" sz="28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pl-PL" sz="2800" b="1" i="0" u="none" strike="noStrike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W OGÓLE MNIE NIE OBCHODZI lub</a:t>
            </a:r>
          </a:p>
          <a:p>
            <a:r>
              <a:rPr lang="pl-PL" sz="2800" b="1" i="0" u="none" strike="noStrike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MAŁO MNIE OBCHODZI</a:t>
            </a:r>
            <a:endParaRPr lang="pl-PL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05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5" name="pole tekstowe 14"/>
          <p:cNvSpPr txBox="1">
            <a:spLocks noChangeArrowheads="1"/>
          </p:cNvSpPr>
          <p:nvPr/>
        </p:nvSpPr>
        <p:spPr bwMode="auto">
          <a:xfrm>
            <a:off x="8604250" y="27082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pl-PL"/>
          </a:p>
        </p:txBody>
      </p:sp>
      <p:sp>
        <p:nvSpPr>
          <p:cNvPr id="13326" name="pole tekstowe 14"/>
          <p:cNvSpPr txBox="1">
            <a:spLocks noChangeArrowheads="1"/>
          </p:cNvSpPr>
          <p:nvPr/>
        </p:nvSpPr>
        <p:spPr bwMode="auto">
          <a:xfrm>
            <a:off x="395288" y="2781300"/>
            <a:ext cx="8280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sz="4800" b="1" dirty="0">
                <a:solidFill>
                  <a:srgbClr val="FF0000"/>
                </a:solidFill>
              </a:rPr>
              <a:t>Dziękuję za uwagę!</a:t>
            </a:r>
          </a:p>
        </p:txBody>
      </p:sp>
    </p:spTree>
    <p:extLst>
      <p:ext uri="{BB962C8B-B14F-4D97-AF65-F5344CB8AC3E}">
        <p14:creationId xmlns:p14="http://schemas.microsoft.com/office/powerpoint/2010/main" val="104626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683760"/>
              </p:ext>
            </p:extLst>
          </p:nvPr>
        </p:nvGraphicFramePr>
        <p:xfrm>
          <a:off x="20928" y="1900783"/>
          <a:ext cx="9123071" cy="3400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6628"/>
                <a:gridCol w="3066443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duże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4,7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umiarkowane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33,0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</a:t>
                      </a:r>
                      <a:endParaRPr lang="pl-PL" sz="4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28,0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 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mam zdania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34,3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Ogółem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Podtytuł 2"/>
          <p:cNvSpPr txBox="1">
            <a:spLocks/>
          </p:cNvSpPr>
          <p:nvPr/>
        </p:nvSpPr>
        <p:spPr>
          <a:xfrm>
            <a:off x="0" y="260648"/>
            <a:ext cx="9144000" cy="14401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Zaufanie do</a:t>
            </a:r>
            <a:b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banków komercyjnych</a:t>
            </a:r>
            <a:endParaRPr lang="pl-PL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845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839386"/>
              </p:ext>
            </p:extLst>
          </p:nvPr>
        </p:nvGraphicFramePr>
        <p:xfrm>
          <a:off x="20928" y="1900783"/>
          <a:ext cx="9123071" cy="3400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6628"/>
                <a:gridCol w="3066443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duże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umiarkowane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29,1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</a:t>
                      </a:r>
                      <a:endParaRPr lang="pl-PL" sz="4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34,0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 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mam zdania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35,4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Ogółem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Podtytuł 2"/>
          <p:cNvSpPr txBox="1">
            <a:spLocks/>
          </p:cNvSpPr>
          <p:nvPr/>
        </p:nvSpPr>
        <p:spPr>
          <a:xfrm>
            <a:off x="0" y="260648"/>
            <a:ext cx="9144000" cy="14401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Zaufanie do</a:t>
            </a:r>
            <a:b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zakładów ubezpieczeń życiowych</a:t>
            </a:r>
            <a:endParaRPr lang="pl-PL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774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261688"/>
              </p:ext>
            </p:extLst>
          </p:nvPr>
        </p:nvGraphicFramePr>
        <p:xfrm>
          <a:off x="20928" y="1900783"/>
          <a:ext cx="9123071" cy="3400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6628"/>
                <a:gridCol w="3066443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duże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umiarkowane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25,7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</a:t>
                      </a:r>
                      <a:endParaRPr lang="pl-PL" sz="4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33,7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 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mam zdania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39,3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Ogółem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Podtytuł 2"/>
          <p:cNvSpPr txBox="1">
            <a:spLocks/>
          </p:cNvSpPr>
          <p:nvPr/>
        </p:nvSpPr>
        <p:spPr>
          <a:xfrm>
            <a:off x="0" y="260648"/>
            <a:ext cx="9144000" cy="14401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Zaufanie do</a:t>
            </a:r>
            <a:b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zakładów ubezpieczeń majątkowych</a:t>
            </a:r>
            <a:endParaRPr lang="pl-PL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449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653111"/>
              </p:ext>
            </p:extLst>
          </p:nvPr>
        </p:nvGraphicFramePr>
        <p:xfrm>
          <a:off x="20928" y="1900783"/>
          <a:ext cx="9123071" cy="3400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6628"/>
                <a:gridCol w="3066443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duże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umiarkowane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14,6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</a:t>
                      </a:r>
                      <a:endParaRPr lang="pl-PL" sz="4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34,0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 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mam zdania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50,4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Ogółem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Podtytuł 2"/>
          <p:cNvSpPr txBox="1">
            <a:spLocks/>
          </p:cNvSpPr>
          <p:nvPr/>
        </p:nvSpPr>
        <p:spPr>
          <a:xfrm>
            <a:off x="0" y="260648"/>
            <a:ext cx="9144000" cy="14401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Zaufanie do</a:t>
            </a:r>
            <a:br>
              <a:rPr lang="pl-PL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pl-PL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giełdy</a:t>
            </a:r>
            <a:endParaRPr lang="pl-PL" sz="4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025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415096"/>
              </p:ext>
            </p:extLst>
          </p:nvPr>
        </p:nvGraphicFramePr>
        <p:xfrm>
          <a:off x="20928" y="1900783"/>
          <a:ext cx="9123071" cy="3400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6628"/>
                <a:gridCol w="3066443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duże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umiarkowane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18,4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</a:t>
                      </a:r>
                      <a:endParaRPr lang="pl-PL" sz="4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38,4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 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mam zdania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42,2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Ogółem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Podtytuł 2"/>
          <p:cNvSpPr txBox="1">
            <a:spLocks/>
          </p:cNvSpPr>
          <p:nvPr/>
        </p:nvSpPr>
        <p:spPr>
          <a:xfrm>
            <a:off x="0" y="260648"/>
            <a:ext cx="9144000" cy="14401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Zaufanie do</a:t>
            </a:r>
            <a:b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Otwartych Funduszy Emerytalnych</a:t>
            </a:r>
            <a:endParaRPr lang="pl-PL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77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579511"/>
              </p:ext>
            </p:extLst>
          </p:nvPr>
        </p:nvGraphicFramePr>
        <p:xfrm>
          <a:off x="20928" y="1916832"/>
          <a:ext cx="9123071" cy="3400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6628"/>
                <a:gridCol w="3066443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duże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TAK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umiarkowane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</a:t>
                      </a:r>
                      <a:endParaRPr lang="pl-PL" sz="4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44,9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nie </a:t>
                      </a:r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mam zdania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Ogółem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44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Podtytuł 2"/>
          <p:cNvSpPr txBox="1">
            <a:spLocks/>
          </p:cNvSpPr>
          <p:nvPr/>
        </p:nvSpPr>
        <p:spPr>
          <a:xfrm>
            <a:off x="0" y="260648"/>
            <a:ext cx="9144000" cy="14401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Zaufanie do</a:t>
            </a:r>
            <a:b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Zakładu Ubezpieczeń Społecznych</a:t>
            </a:r>
            <a:endParaRPr lang="pl-PL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586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805406"/>
              </p:ext>
            </p:extLst>
          </p:nvPr>
        </p:nvGraphicFramePr>
        <p:xfrm>
          <a:off x="35496" y="2116792"/>
          <a:ext cx="9036496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/>
                <a:gridCol w="1187624"/>
              </a:tblGrid>
              <a:tr h="144016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Narodowy Bank Polski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83,6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Banki komercyjne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57,4</a:t>
                      </a:r>
                      <a:endParaRPr lang="pl-PL" sz="36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Zakłady ubezpieczeń życiowych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47,3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Zakłady ubezpieczeń majątkowych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44,5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Zakład Ubezpieczeń Społecznych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43,9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Otwarte Fundusze Emerytalne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33,6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Giełda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31,5</a:t>
                      </a:r>
                      <a:endParaRPr lang="pl-PL" sz="3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-36512" y="188640"/>
            <a:ext cx="91805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Zaufanie do</a:t>
            </a:r>
            <a:r>
              <a:rPr lang="pl-PL" sz="4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instytucji finansowych</a:t>
            </a:r>
          </a:p>
          <a:p>
            <a:r>
              <a:rPr lang="pl-PL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TAK</a:t>
            </a:r>
            <a:r>
              <a:rPr lang="pl-PL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pośród tych, co mają zdanie</a:t>
            </a:r>
          </a:p>
          <a:p>
            <a:pPr algn="ctr"/>
            <a:r>
              <a:rPr lang="pl-PL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2013</a:t>
            </a:r>
            <a:endParaRPr lang="pl-PL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62372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588</Words>
  <Application>Microsoft Office PowerPoint</Application>
  <PresentationFormat>Pokaz na ekranie (4:3)</PresentationFormat>
  <Paragraphs>311</Paragraphs>
  <Slides>21</Slides>
  <Notes>4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2" baseType="lpstr">
      <vt:lpstr>Motyw pakietu Office</vt:lpstr>
      <vt:lpstr>DIAGNOZA SPOŁECZNA 2013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DIAGNOZA SPOŁECZNA 2013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SGH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sgh</dc:creator>
  <cp:lastModifiedBy>czapinski</cp:lastModifiedBy>
  <cp:revision>48</cp:revision>
  <dcterms:created xsi:type="dcterms:W3CDTF">2013-06-25T16:07:27Z</dcterms:created>
  <dcterms:modified xsi:type="dcterms:W3CDTF">2013-06-26T05:49:01Z</dcterms:modified>
</cp:coreProperties>
</file>