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4083" r:id="rId2"/>
    <p:sldMasterId id="2147484095" r:id="rId3"/>
  </p:sldMasterIdLst>
  <p:notesMasterIdLst>
    <p:notesMasterId r:id="rId10"/>
  </p:notesMasterIdLst>
  <p:sldIdLst>
    <p:sldId id="291" r:id="rId4"/>
    <p:sldId id="289" r:id="rId5"/>
    <p:sldId id="286" r:id="rId6"/>
    <p:sldId id="288" r:id="rId7"/>
    <p:sldId id="285" r:id="rId8"/>
    <p:sldId id="290" r:id="rId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-18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-18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-18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-18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-18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-18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-18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-18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-18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71751" autoAdjust="0"/>
  </p:normalViewPr>
  <p:slideViewPr>
    <p:cSldViewPr>
      <p:cViewPr>
        <p:scale>
          <a:sx n="60" d="100"/>
          <a:sy n="60" d="100"/>
        </p:scale>
        <p:origin x="-6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94F11E-7592-4614-9094-A3CAAA1CC4DA}" type="datetimeFigureOut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98EE96-692F-4236-AA65-29444937F2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9544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78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23DEAA-FC68-4959-9559-78619A35E12D}" type="slidenum">
              <a:rPr lang="pl-PL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F2A822-2EBE-4DEA-8759-CA7759F8660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39C160-29ED-4A5E-B547-DF22C5AEF859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D50C34-3427-4EB4-8C83-AE471F3E75E0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1AAE9A-E656-4485-8FA8-A291C69E8F9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78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A23DEAA-FC68-4959-9559-78619A35E12D}" type="slidenum">
              <a:rPr lang="pl-PL">
                <a:solidFill>
                  <a:prstClr val="black"/>
                </a:solidFill>
              </a:rPr>
              <a:pPr/>
              <a:t>6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rostokąt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rostokąt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Prostokąt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10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B8A412D-5F22-463C-9F16-E321F9F4C017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11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12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B6E3F-17B0-4986-A13C-322530AABE8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141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50DA-2942-4C5E-89E5-9E54464C5B38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C6A35-AA7C-48A4-A326-02620C28E1F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600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Łącznik prosty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5" name="Trójkąt równoramienny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Łącznik prosty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C2E62-DB7B-4270-80A0-78510450D14B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0E820-D6C0-4818-9595-3BF4FF65A2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5304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4EEF7-E36F-439E-AFED-392578E98BCD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4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BA096-A557-4A8B-BFC8-6D36C3D884D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9330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82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05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101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84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918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214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439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18B99-5FF8-4E18-AF18-0E749E841E4C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64C9B-7AE9-4E8B-A5B9-EFB16595A7B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5012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915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156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90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824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875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0281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465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4274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3194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9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rostokąt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99398-9AB5-478F-95DB-1AD69A4CFC27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8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9F1A8-D255-4386-B6D5-31E1A079F65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7792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595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8185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297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4920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2013-06-26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37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2931E-57B2-42B4-99AF-FEF9C3CCA2D4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7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6AE4B-9D4C-4F2C-845B-6C2F71454D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108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F5DF2-A9A6-44F2-B0DB-4B57E45709B9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9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8645A-C103-43A0-AEAC-25DF9F3160A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721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2984-BF68-472B-ABA9-05D098564CEC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4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5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A9F12-36F9-4A97-A0AB-F214237124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3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Łącznik prosty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3" name="Trójkąt równoramienny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6BC02-5AED-4B90-8261-EDB72BDEC0EE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6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0D4A-9577-4A05-98FE-690777EC0BD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319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6" name="Łącznik prosty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7" name="Trójkąt równoramienny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2" name="Symbol zastępczy zawartości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C7AA8-BA93-4599-9DEF-C97E6B56E129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9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10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C9E09-5016-47AF-AD66-82E02CD03AD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9522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6" name="Trójkąt równoramienny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Prostokąt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CC35E-8EEC-40AA-902A-1F073B5AED77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9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10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9EA21-B4FA-4BBA-879D-248E256714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1351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027" name="Symbol zastępczy tekstu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F21D93-2427-4505-923A-98220734D3D1}" type="datetime1">
              <a:rPr lang="pl-PL"/>
              <a:pPr>
                <a:defRPr/>
              </a:pPr>
              <a:t>2013-06-26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/>
              <a:t>Imię i nazwisko autora, afiliacja</a:t>
            </a:r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2F5638-4A2E-457C-A89F-2443024AF91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031" name="Łącznik prosty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1032" name="Łącznik prosty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1" r:id="rId2"/>
    <p:sldLayoutId id="2147484078" r:id="rId3"/>
    <p:sldLayoutId id="2147484072" r:id="rId4"/>
    <p:sldLayoutId id="2147484073" r:id="rId5"/>
    <p:sldLayoutId id="2147484074" r:id="rId6"/>
    <p:sldLayoutId id="2147484079" r:id="rId7"/>
    <p:sldLayoutId id="2147484080" r:id="rId8"/>
    <p:sldLayoutId id="2147484081" r:id="rId9"/>
    <p:sldLayoutId id="2147484075" r:id="rId10"/>
    <p:sldLayoutId id="2147484082" r:id="rId11"/>
    <p:sldLayoutId id="2147484076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9BB39B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2013-06-26</a:t>
            </a:fld>
            <a:endParaRPr lang="pl-P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l-P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718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0D255F6-E080-4400-87E6-C517EED963BC}" type="datetimeFigureOut">
              <a:rPr lang="pl-PL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2013-06-26</a:t>
            </a:fld>
            <a:endParaRPr lang="pl-P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l-P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0E4E154-7E27-4EE0-BADB-D3A8E9DC0FAD}" type="slidenum">
              <a:rPr lang="pl-PL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0635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emf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emf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>
          <a:xfrm>
            <a:off x="830263" y="836712"/>
            <a:ext cx="7772400" cy="1470025"/>
          </a:xfrm>
        </p:spPr>
        <p:txBody>
          <a:bodyPr/>
          <a:lstStyle/>
          <a:p>
            <a:r>
              <a:rPr lang="pl-PL" b="1" dirty="0" smtClean="0">
                <a:solidFill>
                  <a:schemeClr val="tx2"/>
                </a:solidFill>
              </a:rPr>
              <a:t>DIAGNOZA SPOŁECZNA 2013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16063" y="2116065"/>
            <a:ext cx="6400800" cy="7207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www.diagnoza.com</a:t>
            </a:r>
          </a:p>
          <a:p>
            <a:pPr>
              <a:spcBef>
                <a:spcPts val="0"/>
              </a:spcBef>
              <a:buSzPct val="76000"/>
              <a:defRPr/>
            </a:pPr>
            <a:r>
              <a:rPr lang="pl-PL" sz="28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Paweł </a:t>
            </a:r>
            <a:r>
              <a:rPr lang="pl-PL" sz="28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A. Strzelecki   </a:t>
            </a:r>
          </a:p>
          <a:p>
            <a:pPr>
              <a:spcBef>
                <a:spcPts val="0"/>
              </a:spcBef>
              <a:buSzPct val="76000"/>
              <a:defRPr/>
            </a:pPr>
            <a:r>
              <a:rPr lang="pl-PL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Instytut Statystyki i Demografii</a:t>
            </a:r>
          </a:p>
          <a:p>
            <a:pPr>
              <a:spcBef>
                <a:spcPts val="0"/>
              </a:spcBef>
              <a:buSzPct val="76000"/>
              <a:defRPr/>
            </a:pPr>
            <a:r>
              <a:rPr lang="pl-PL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Szkoła Główna Handlowa w Warszawie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PAP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konferencja prasowa 26.06.2013</a:t>
            </a:r>
            <a:endParaRPr lang="pl-PL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2" name="Obraz 31" descr="KAPITAL_LUDZ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7" t="19048" r="6976" b="16667"/>
          <a:stretch>
            <a:fillRect/>
          </a:stretch>
        </p:blipFill>
        <p:spPr bwMode="auto">
          <a:xfrm>
            <a:off x="1333500" y="4364038"/>
            <a:ext cx="13335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Obraz 45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25950"/>
            <a:ext cx="9810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Obraz 33" descr="crz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425950"/>
            <a:ext cx="9429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Obraz 35" descr="U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2300"/>
            <a:ext cx="12668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Obraz 37" descr="LogoNBP-P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425950"/>
            <a:ext cx="12890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Obraz 29" descr="BRE LOGOTYP BRE_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76750"/>
            <a:ext cx="9429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Obraz 8" descr="nc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5" y="5030788"/>
            <a:ext cx="3714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Obraz 1" descr="45156207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114" y="4973637"/>
            <a:ext cx="685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Obraz 643" descr="https://fbcdn-sphotos-b-a.akamaihd.net/hphotos-ak-snc6/188494_198256996863227_4137331_n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0434"/>
          <a:stretch>
            <a:fillRect/>
          </a:stretch>
        </p:blipFill>
        <p:spPr bwMode="auto">
          <a:xfrm>
            <a:off x="1744250" y="4762501"/>
            <a:ext cx="826914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l-PL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062" name="Rectangle 13"/>
          <p:cNvSpPr>
            <a:spLocks noChangeArrowheads="1"/>
          </p:cNvSpPr>
          <p:nvPr/>
        </p:nvSpPr>
        <p:spPr bwMode="auto">
          <a:xfrm>
            <a:off x="19050" y="2852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fontAlgn="auto">
              <a:spcBef>
                <a:spcPts val="0"/>
              </a:spcBef>
              <a:spcAft>
                <a:spcPts val="0"/>
              </a:spcAft>
            </a:pPr>
            <a:endParaRPr lang="pl-PL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063" name="Rectangle 14"/>
          <p:cNvSpPr>
            <a:spLocks noChangeArrowheads="1"/>
          </p:cNvSpPr>
          <p:nvPr/>
        </p:nvSpPr>
        <p:spPr bwMode="auto">
          <a:xfrm>
            <a:off x="1584325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800">
                <a:solidFill>
                  <a:prstClr val="black"/>
                </a:solidFill>
                <a:latin typeface="Arial" charset="0"/>
                <a:ea typeface="Times New Roman" pitchFamily="18" charset="0"/>
                <a:cs typeface="+mn-cs"/>
              </a:rPr>
              <a:t>NARODOWE CENTRUM NAUKI</a:t>
            </a:r>
            <a:r>
              <a:rPr lang="pl-PL" sz="1000">
                <a:solidFill>
                  <a:prstClr val="black"/>
                </a:solidFill>
                <a:latin typeface="Arial" charset="0"/>
                <a:ea typeface="Times New Roman" pitchFamily="18" charset="0"/>
                <a:cs typeface="+mn-cs"/>
              </a:rPr>
              <a:t> </a:t>
            </a:r>
            <a:endParaRPr lang="pl-PL">
              <a:solidFill>
                <a:prstClr val="black"/>
              </a:solidFill>
              <a:latin typeface="Arial" charset="0"/>
              <a:ea typeface="Times New Roman" pitchFamily="18" charset="0"/>
              <a:cs typeface="+mn-cs"/>
            </a:endParaRPr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0" y="4762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l-PL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pic>
        <p:nvPicPr>
          <p:cNvPr id="2065" name="Picture 17" descr="http://www.upc.pl/media/pc/upccore/global/core/wwwlogos/logo_upc_PL_horizontal_v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3" y="491172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45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3238" y="5257800"/>
            <a:ext cx="8137525" cy="13398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pl-PL" sz="20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Bezrobocie powoli rośnie, ale najbardziej odczuwalne w gospodarstwach domowych, w których ktoś jeszcze pracuje</a:t>
            </a:r>
          </a:p>
          <a:p>
            <a:pPr eaLnBrk="1" hangingPunct="1">
              <a:spcBef>
                <a:spcPct val="0"/>
              </a:spcBef>
            </a:pPr>
            <a:r>
              <a:rPr lang="pl-PL" sz="2000" b="1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Stosunkowo  mniejszy wzrost liczby osób dotkniętych przez  bezrobocie dotykające całe gospodarstwo</a:t>
            </a:r>
          </a:p>
          <a:p>
            <a:pPr eaLnBrk="1" hangingPunct="1"/>
            <a:endParaRPr lang="pl-PL" sz="2000" b="1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pl-PL" sz="2000" b="1" smtClean="0"/>
          </a:p>
          <a:p>
            <a:pPr eaLnBrk="1" hangingPunct="1">
              <a:buFontTx/>
              <a:buNone/>
            </a:pPr>
            <a:endParaRPr lang="pl-PL" sz="2000" b="1" smtClean="0"/>
          </a:p>
        </p:txBody>
      </p:sp>
      <p:sp>
        <p:nvSpPr>
          <p:cNvPr id="9219" name="Rectangle 2"/>
          <p:cNvSpPr txBox="1">
            <a:spLocks noChangeArrowheads="1"/>
          </p:cNvSpPr>
          <p:nvPr/>
        </p:nvSpPr>
        <p:spPr bwMode="auto">
          <a:xfrm>
            <a:off x="323850" y="188913"/>
            <a:ext cx="8445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9pPr>
          </a:lstStyle>
          <a:p>
            <a:pPr algn="ctr" eaLnBrk="1" hangingPunct="1"/>
            <a: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  <a:t/>
            </a:r>
            <a:b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</a:br>
            <a: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  <a:t/>
            </a:r>
            <a:b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</a:br>
            <a: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  <a:t/>
            </a:r>
            <a:b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</a:br>
            <a: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  <a:t/>
            </a:r>
            <a:b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</a:br>
            <a: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  <a:t/>
            </a:r>
            <a:b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</a:br>
            <a: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  <a:t/>
            </a:r>
            <a:b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</a:br>
            <a:r>
              <a:rPr lang="pl-PL" sz="3200" b="1" dirty="0">
                <a:solidFill>
                  <a:schemeClr val="accent1"/>
                </a:solidFill>
                <a:latin typeface="Calibri" pitchFamily="34" charset="0"/>
              </a:rPr>
              <a:t>Bezrobocie – odczuwalność dla gospodarstw domowych</a:t>
            </a:r>
            <a:endParaRPr lang="pl-PL" sz="3200" dirty="0">
              <a:solidFill>
                <a:schemeClr val="accent1"/>
              </a:solidFill>
              <a:latin typeface="Bookman Old Style" pitchFamily="18" charset="0"/>
            </a:endParaRPr>
          </a:p>
        </p:txBody>
      </p:sp>
      <p:sp>
        <p:nvSpPr>
          <p:cNvPr id="9220" name="pole tekstowe 5"/>
          <p:cNvSpPr txBox="1">
            <a:spLocks noChangeArrowheads="1"/>
          </p:cNvSpPr>
          <p:nvPr/>
        </p:nvSpPr>
        <p:spPr bwMode="auto">
          <a:xfrm>
            <a:off x="238125" y="1125538"/>
            <a:ext cx="85058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9pPr>
          </a:lstStyle>
          <a:p>
            <a:pPr eaLnBrk="1" hangingPunct="1">
              <a:lnSpc>
                <a:spcPct val="85000"/>
              </a:lnSpc>
              <a:buSzPct val="76000"/>
              <a:buFont typeface="Wingdings 3" pitchFamily="18" charset="2"/>
              <a:buNone/>
            </a:pPr>
            <a:r>
              <a:rPr lang="pl-PL"/>
              <a:t>Stopa bezrobocia a odczuwalność bezrobocia przez osoby w gospodarstwach domowych</a:t>
            </a:r>
            <a:endParaRPr lang="en-US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35100"/>
            <a:ext cx="7058025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628775"/>
            <a:ext cx="8643937" cy="511333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pl-PL" sz="200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pl-PL" sz="2000" smtClean="0"/>
          </a:p>
        </p:txBody>
      </p:sp>
      <p:sp>
        <p:nvSpPr>
          <p:cNvPr id="10243" name="Rectangle 2"/>
          <p:cNvSpPr txBox="1">
            <a:spLocks noChangeArrowheads="1"/>
          </p:cNvSpPr>
          <p:nvPr/>
        </p:nvSpPr>
        <p:spPr bwMode="auto">
          <a:xfrm>
            <a:off x="349250" y="333375"/>
            <a:ext cx="84455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9pPr>
          </a:lstStyle>
          <a:p>
            <a:pPr algn="ctr" eaLnBrk="1" hangingPunct="1"/>
            <a:r>
              <a:rPr lang="pl-PL" sz="3200" b="1">
                <a:solidFill>
                  <a:schemeClr val="accent1"/>
                </a:solidFill>
                <a:latin typeface="Calibri" pitchFamily="34" charset="0"/>
              </a:rPr>
              <a:t/>
            </a:r>
            <a:br>
              <a:rPr lang="pl-PL" sz="3200" b="1">
                <a:solidFill>
                  <a:schemeClr val="accent1"/>
                </a:solidFill>
                <a:latin typeface="Calibri" pitchFamily="34" charset="0"/>
              </a:rPr>
            </a:br>
            <a:r>
              <a:rPr lang="pl-PL" sz="2800" b="1">
                <a:solidFill>
                  <a:schemeClr val="accent1"/>
                </a:solidFill>
                <a:latin typeface="Calibri" pitchFamily="34" charset="0"/>
              </a:rPr>
              <a:t>Aktywność osoby w wieku przedemerytalnym rośnie, ale wolniej, mniej aktywni młodzi</a:t>
            </a:r>
            <a:endParaRPr lang="pl-PL" sz="2800">
              <a:solidFill>
                <a:schemeClr val="accent1"/>
              </a:solidFill>
              <a:latin typeface="Bookman Old Style" pitchFamily="18" charset="0"/>
            </a:endParaRPr>
          </a:p>
        </p:txBody>
      </p:sp>
      <p:sp>
        <p:nvSpPr>
          <p:cNvPr id="10244" name="pole tekstowe 5"/>
          <p:cNvSpPr txBox="1">
            <a:spLocks noChangeArrowheads="1"/>
          </p:cNvSpPr>
          <p:nvPr/>
        </p:nvSpPr>
        <p:spPr bwMode="auto">
          <a:xfrm>
            <a:off x="250825" y="1196975"/>
            <a:ext cx="8789988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9pPr>
          </a:lstStyle>
          <a:p>
            <a:pPr eaLnBrk="1" hangingPunct="1">
              <a:lnSpc>
                <a:spcPct val="85000"/>
              </a:lnSpc>
              <a:buSzPct val="76000"/>
              <a:buFont typeface="Wingdings 3" pitchFamily="18" charset="2"/>
              <a:buNone/>
            </a:pPr>
            <a:r>
              <a:rPr lang="pl-PL"/>
              <a:t>Zmiany udziałów osób aktywnych na rynku pracy w punktach procentowych  według  wieku</a:t>
            </a:r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716463" y="1700213"/>
            <a:ext cx="4211637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buClr>
                <a:schemeClr val="accent1"/>
              </a:buClr>
              <a:buSzPct val="76000"/>
              <a:buFont typeface="Wingdings 3" pitchFamily="18" charset="2"/>
              <a:buNone/>
              <a:defRPr/>
            </a:pPr>
            <a:endParaRPr lang="pl-PL" sz="2000" dirty="0">
              <a:solidFill>
                <a:schemeClr val="tx2"/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  <a:defRPr/>
            </a:pPr>
            <a:endParaRPr lang="pl-PL" sz="2000" b="1" dirty="0">
              <a:latin typeface="Calibri" pitchFamily="34" charset="0"/>
              <a:cs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pl-PL" sz="2000" dirty="0">
              <a:solidFill>
                <a:schemeClr val="accent2"/>
              </a:solidFill>
              <a:latin typeface="+mn-lt"/>
              <a:cs typeface="+mn-cs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pl-PL" sz="2000" dirty="0">
              <a:latin typeface="+mn-lt"/>
              <a:cs typeface="+mn-cs"/>
            </a:endParaRPr>
          </a:p>
        </p:txBody>
      </p:sp>
      <p:sp>
        <p:nvSpPr>
          <p:cNvPr id="9" name="Elipsa 8"/>
          <p:cNvSpPr/>
          <p:nvPr/>
        </p:nvSpPr>
        <p:spPr>
          <a:xfrm>
            <a:off x="2268538" y="2205038"/>
            <a:ext cx="1295400" cy="15843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5000"/>
              </a:lnSpc>
              <a:buSzPct val="76000"/>
              <a:buFont typeface="Wingdings 3" pitchFamily="18" charset="2"/>
              <a:buChar char=""/>
              <a:defRPr/>
            </a:pPr>
            <a:endParaRPr lang="en-US"/>
          </a:p>
        </p:txBody>
      </p:sp>
      <p:pic>
        <p:nvPicPr>
          <p:cNvPr id="10247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1676400"/>
            <a:ext cx="75755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628775"/>
            <a:ext cx="8643937" cy="511333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pl-PL" sz="200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pl-PL" sz="2000" smtClean="0"/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349250" y="188913"/>
            <a:ext cx="8445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9pPr>
          </a:lstStyle>
          <a:p>
            <a:pPr algn="ctr" eaLnBrk="1" hangingPunct="1"/>
            <a:r>
              <a:rPr lang="pl-PL" sz="2800" b="1">
                <a:solidFill>
                  <a:schemeClr val="accent1"/>
                </a:solidFill>
                <a:latin typeface="Calibri" pitchFamily="34" charset="0"/>
              </a:rPr>
              <a:t>Popularność różnego rodzaju umów o pracę</a:t>
            </a:r>
            <a:endParaRPr lang="pl-PL" sz="2800">
              <a:solidFill>
                <a:schemeClr val="accent1"/>
              </a:solidFill>
              <a:latin typeface="Bookman Old Style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716463" y="1700213"/>
            <a:ext cx="4211637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buClr>
                <a:schemeClr val="accent1"/>
              </a:buClr>
              <a:buSzPct val="76000"/>
              <a:buFont typeface="Wingdings 3" pitchFamily="18" charset="2"/>
              <a:buNone/>
              <a:defRPr/>
            </a:pPr>
            <a:endParaRPr lang="pl-PL" sz="2000" dirty="0">
              <a:solidFill>
                <a:schemeClr val="tx2"/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  <a:defRPr/>
            </a:pPr>
            <a:endParaRPr lang="pl-PL" sz="2000" b="1" dirty="0">
              <a:latin typeface="Calibri" pitchFamily="34" charset="0"/>
              <a:cs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pl-PL" sz="2000" dirty="0">
              <a:solidFill>
                <a:schemeClr val="accent2"/>
              </a:solidFill>
              <a:latin typeface="+mn-lt"/>
              <a:cs typeface="+mn-cs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pl-PL" sz="2000" dirty="0">
              <a:latin typeface="+mn-lt"/>
              <a:cs typeface="+mn-cs"/>
            </a:endParaRPr>
          </a:p>
        </p:txBody>
      </p:sp>
      <p:pic>
        <p:nvPicPr>
          <p:cNvPr id="1126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700213"/>
            <a:ext cx="8578850" cy="383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0" name="pole tekstowe 1"/>
          <p:cNvSpPr txBox="1">
            <a:spLocks noChangeArrowheads="1"/>
          </p:cNvSpPr>
          <p:nvPr/>
        </p:nvSpPr>
        <p:spPr bwMode="auto">
          <a:xfrm>
            <a:off x="322263" y="5564188"/>
            <a:ext cx="77628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9pPr>
          </a:lstStyle>
          <a:p>
            <a:pPr eaLnBrk="1" hangingPunct="1"/>
            <a:r>
              <a:rPr lang="pl-PL" sz="1600"/>
              <a:t>*Uwaga powyższe zestawienia zawierają rolników indywidualnych, co podwyższa odsetek</a:t>
            </a:r>
          </a:p>
          <a:p>
            <a:pPr eaLnBrk="1" hangingPunct="1"/>
            <a:r>
              <a:rPr lang="pl-PL" sz="1600"/>
              <a:t>drobnych przedsiębiorców</a:t>
            </a:r>
            <a:endParaRPr lang="en-GB" sz="1600"/>
          </a:p>
        </p:txBody>
      </p:sp>
      <p:sp>
        <p:nvSpPr>
          <p:cNvPr id="11271" name="pole tekstowe 2"/>
          <p:cNvSpPr txBox="1">
            <a:spLocks noChangeArrowheads="1"/>
          </p:cNvSpPr>
          <p:nvPr/>
        </p:nvSpPr>
        <p:spPr bwMode="auto">
          <a:xfrm>
            <a:off x="215900" y="1274763"/>
            <a:ext cx="3848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9pPr>
          </a:lstStyle>
          <a:p>
            <a:pPr eaLnBrk="1" hangingPunct="1"/>
            <a:r>
              <a:rPr lang="pl-PL" b="1"/>
              <a:t>Typ umowy o pracę a grupa wieku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 txBox="1">
            <a:spLocks noChangeArrowheads="1"/>
          </p:cNvSpPr>
          <p:nvPr/>
        </p:nvSpPr>
        <p:spPr bwMode="auto">
          <a:xfrm>
            <a:off x="238125" y="0"/>
            <a:ext cx="8445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9pPr>
          </a:lstStyle>
          <a:p>
            <a:pPr algn="ctr" eaLnBrk="1" hangingPunct="1"/>
            <a:r>
              <a:rPr lang="pl-PL" sz="3200" b="1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pl-PL" sz="3200" b="1">
                <a:solidFill>
                  <a:schemeClr val="tx2"/>
                </a:solidFill>
                <a:latin typeface="Calibri" pitchFamily="34" charset="0"/>
              </a:rPr>
            </a:br>
            <a:r>
              <a:rPr lang="pl-PL" sz="3200" b="1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pl-PL" sz="3200" b="1">
                <a:solidFill>
                  <a:schemeClr val="tx2"/>
                </a:solidFill>
                <a:latin typeface="Calibri" pitchFamily="34" charset="0"/>
              </a:rPr>
            </a:br>
            <a:r>
              <a:rPr lang="pl-PL" sz="3200" b="1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pl-PL" sz="3200" b="1">
                <a:solidFill>
                  <a:schemeClr val="tx2"/>
                </a:solidFill>
                <a:latin typeface="Calibri" pitchFamily="34" charset="0"/>
              </a:rPr>
            </a:br>
            <a:r>
              <a:rPr lang="pl-PL" sz="3200" b="1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pl-PL" sz="3200" b="1">
                <a:solidFill>
                  <a:schemeClr val="tx2"/>
                </a:solidFill>
                <a:latin typeface="Calibri" pitchFamily="34" charset="0"/>
              </a:rPr>
            </a:br>
            <a:r>
              <a:rPr lang="pl-PL" sz="3200" b="1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pl-PL" sz="3200" b="1">
                <a:solidFill>
                  <a:schemeClr val="tx2"/>
                </a:solidFill>
                <a:latin typeface="Calibri" pitchFamily="34" charset="0"/>
              </a:rPr>
            </a:br>
            <a:r>
              <a:rPr lang="pl-PL" sz="3200" b="1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pl-PL" sz="3200" b="1">
                <a:solidFill>
                  <a:schemeClr val="tx2"/>
                </a:solidFill>
                <a:latin typeface="Calibri" pitchFamily="34" charset="0"/>
              </a:rPr>
            </a:br>
            <a:r>
              <a:rPr lang="pl-PL" sz="2800" b="1">
                <a:solidFill>
                  <a:schemeClr val="accent1"/>
                </a:solidFill>
                <a:latin typeface="Calibri" pitchFamily="34" charset="0"/>
              </a:rPr>
              <a:t>Powroty z emigracji</a:t>
            </a:r>
            <a:endParaRPr lang="pl-PL" sz="2800">
              <a:solidFill>
                <a:schemeClr val="accent1"/>
              </a:solidFill>
              <a:latin typeface="Bookman Old Style" pitchFamily="18" charset="0"/>
            </a:endParaRPr>
          </a:p>
        </p:txBody>
      </p:sp>
      <p:sp>
        <p:nvSpPr>
          <p:cNvPr id="12291" name="pole tekstowe 5"/>
          <p:cNvSpPr txBox="1">
            <a:spLocks noChangeArrowheads="1"/>
          </p:cNvSpPr>
          <p:nvPr/>
        </p:nvSpPr>
        <p:spPr bwMode="auto">
          <a:xfrm>
            <a:off x="684213" y="1098550"/>
            <a:ext cx="301307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-18"/>
                <a:cs typeface="Arial" charset="0"/>
              </a:defRPr>
            </a:lvl9pPr>
          </a:lstStyle>
          <a:p>
            <a:pPr eaLnBrk="1" hangingPunct="1">
              <a:lnSpc>
                <a:spcPct val="85000"/>
              </a:lnSpc>
              <a:buSzPct val="76000"/>
              <a:buFont typeface="Wingdings 3" pitchFamily="18" charset="2"/>
              <a:buNone/>
            </a:pPr>
            <a:r>
              <a:rPr lang="pl-PL"/>
              <a:t>Przyczyny powrotu z migracji</a:t>
            </a:r>
            <a:endParaRPr lang="en-US"/>
          </a:p>
        </p:txBody>
      </p:sp>
      <p:pic>
        <p:nvPicPr>
          <p:cNvPr id="1229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28775"/>
            <a:ext cx="7270750" cy="398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>
          <a:xfrm>
            <a:off x="899592" y="1988840"/>
            <a:ext cx="7772400" cy="1470025"/>
          </a:xfrm>
        </p:spPr>
        <p:txBody>
          <a:bodyPr/>
          <a:lstStyle/>
          <a:p>
            <a:r>
              <a:rPr lang="pl-PL" b="1" dirty="0" smtClean="0">
                <a:solidFill>
                  <a:schemeClr val="tx2"/>
                </a:solidFill>
              </a:rPr>
              <a:t>DZIĘKUJĘ ZA UWAGĘ</a:t>
            </a:r>
          </a:p>
        </p:txBody>
      </p:sp>
      <p:pic>
        <p:nvPicPr>
          <p:cNvPr id="2052" name="Obraz 31" descr="KAPITAL_LUDZ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7" t="19048" r="6976" b="16667"/>
          <a:stretch>
            <a:fillRect/>
          </a:stretch>
        </p:blipFill>
        <p:spPr bwMode="auto">
          <a:xfrm>
            <a:off x="1333500" y="4364038"/>
            <a:ext cx="13335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Obraz 45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25950"/>
            <a:ext cx="9810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Obraz 33" descr="crz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425950"/>
            <a:ext cx="9429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Obraz 35" descr="U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2300"/>
            <a:ext cx="12668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Obraz 37" descr="LogoNBP-P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425950"/>
            <a:ext cx="12890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Obraz 29" descr="BRE LOGOTYP BRE_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76750"/>
            <a:ext cx="9429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Obraz 8" descr="nc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5" y="5030788"/>
            <a:ext cx="3714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Obraz 1" descr="45156207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114" y="4973637"/>
            <a:ext cx="685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Obraz 643" descr="https://fbcdn-sphotos-b-a.akamaihd.net/hphotos-ak-snc6/188494_198256996863227_4137331_n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0434"/>
          <a:stretch>
            <a:fillRect/>
          </a:stretch>
        </p:blipFill>
        <p:spPr bwMode="auto">
          <a:xfrm>
            <a:off x="1744250" y="4762501"/>
            <a:ext cx="826914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l-PL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062" name="Rectangle 13"/>
          <p:cNvSpPr>
            <a:spLocks noChangeArrowheads="1"/>
          </p:cNvSpPr>
          <p:nvPr/>
        </p:nvSpPr>
        <p:spPr bwMode="auto">
          <a:xfrm>
            <a:off x="19050" y="2852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fontAlgn="auto">
              <a:spcBef>
                <a:spcPts val="0"/>
              </a:spcBef>
              <a:spcAft>
                <a:spcPts val="0"/>
              </a:spcAft>
            </a:pPr>
            <a:endParaRPr lang="pl-PL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063" name="Rectangle 14"/>
          <p:cNvSpPr>
            <a:spLocks noChangeArrowheads="1"/>
          </p:cNvSpPr>
          <p:nvPr/>
        </p:nvSpPr>
        <p:spPr bwMode="auto">
          <a:xfrm>
            <a:off x="1584325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800">
                <a:solidFill>
                  <a:prstClr val="black"/>
                </a:solidFill>
                <a:latin typeface="Arial" charset="0"/>
                <a:ea typeface="Times New Roman" pitchFamily="18" charset="0"/>
                <a:cs typeface="+mn-cs"/>
              </a:rPr>
              <a:t>NARODOWE CENTRUM NAUKI</a:t>
            </a:r>
            <a:r>
              <a:rPr lang="pl-PL" sz="1000">
                <a:solidFill>
                  <a:prstClr val="black"/>
                </a:solidFill>
                <a:latin typeface="Arial" charset="0"/>
                <a:ea typeface="Times New Roman" pitchFamily="18" charset="0"/>
                <a:cs typeface="+mn-cs"/>
              </a:rPr>
              <a:t> </a:t>
            </a:r>
            <a:endParaRPr lang="pl-PL">
              <a:solidFill>
                <a:prstClr val="black"/>
              </a:solidFill>
              <a:latin typeface="Arial" charset="0"/>
              <a:ea typeface="Times New Roman" pitchFamily="18" charset="0"/>
              <a:cs typeface="+mn-cs"/>
            </a:endParaRPr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0" y="4762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l-PL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pic>
        <p:nvPicPr>
          <p:cNvPr id="2065" name="Picture 17" descr="http://www.upc.pl/media/pc/upccore/global/core/wwwlogos/logo_upc_PL_horizontal_v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3" y="491172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24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oczątek">
  <a:themeElements>
    <a:clrScheme name="Odlewnia metali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Początek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oczątek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dlewnia metali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Odlewnia metali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2477</TotalTime>
  <Words>116</Words>
  <Application>Microsoft Office PowerPoint</Application>
  <PresentationFormat>Pokaz na ekranie (4:3)</PresentationFormat>
  <Paragraphs>32</Paragraphs>
  <Slides>6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6</vt:i4>
      </vt:variant>
    </vt:vector>
  </HeadingPairs>
  <TitlesOfParts>
    <vt:vector size="15" baseType="lpstr">
      <vt:lpstr>Gill Sans MT</vt:lpstr>
      <vt:lpstr>Arial</vt:lpstr>
      <vt:lpstr>Bookman Old Style</vt:lpstr>
      <vt:lpstr>Wingdings 3</vt:lpstr>
      <vt:lpstr>Wingdings</vt:lpstr>
      <vt:lpstr>Calibri</vt:lpstr>
      <vt:lpstr>Początek</vt:lpstr>
      <vt:lpstr>Motyw pakietu Office</vt:lpstr>
      <vt:lpstr>1_Motyw pakietu Office</vt:lpstr>
      <vt:lpstr>DIAGNOZA SPOŁECZNA 2013</vt:lpstr>
      <vt:lpstr>Prezentacja programu PowerPoint</vt:lpstr>
      <vt:lpstr>Prezentacja programu PowerPoint</vt:lpstr>
      <vt:lpstr>Prezentacja programu PowerPoint</vt:lpstr>
      <vt:lpstr>Prezentacja programu PowerPoint</vt:lpstr>
      <vt:lpstr>DZIĘKUJĘ ZA UWAGĘ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Apotex</dc:creator>
  <cp:lastModifiedBy>czapinski</cp:lastModifiedBy>
  <cp:revision>194</cp:revision>
  <dcterms:created xsi:type="dcterms:W3CDTF">2010-07-26T03:48:32Z</dcterms:created>
  <dcterms:modified xsi:type="dcterms:W3CDTF">2013-06-26T06:06:22Z</dcterms:modified>
</cp:coreProperties>
</file>