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notesSlides/notesSlide14.xml" ContentType="application/vnd.openxmlformats-officedocument.presentationml.notesSlide+xml"/>
  <Override PartName="/ppt/charts/chart10.xml" ContentType="application/vnd.openxmlformats-officedocument.drawingml.chart+xml"/>
  <Override PartName="/ppt/notesSlides/notesSlide15.xml" ContentType="application/vnd.openxmlformats-officedocument.presentationml.notesSlide+xml"/>
  <Override PartName="/ppt/charts/chart11.xml" ContentType="application/vnd.openxmlformats-officedocument.drawingml.chart+xml"/>
  <Override PartName="/ppt/notesSlides/notesSlide16.xml" ContentType="application/vnd.openxmlformats-officedocument.presentationml.notesSlide+xml"/>
  <Override PartName="/ppt/charts/chart12.xml" ContentType="application/vnd.openxmlformats-officedocument.drawingml.chart+xml"/>
  <Override PartName="/ppt/notesSlides/notesSlide17.xml" ContentType="application/vnd.openxmlformats-officedocument.presentationml.notesSlide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5.xml" ContentType="application/vnd.openxmlformats-officedocument.drawingml.chart+xml"/>
  <Override PartName="/ppt/notesSlides/notesSlide20.xml" ContentType="application/vnd.openxmlformats-officedocument.presentationml.notesSlide+xml"/>
  <Override PartName="/ppt/charts/chart16.xml" ContentType="application/vnd.openxmlformats-officedocument.drawingml.chart+xml"/>
  <Override PartName="/ppt/notesSlides/notesSlide21.xml" ContentType="application/vnd.openxmlformats-officedocument.presentationml.notesSlide+xml"/>
  <Override PartName="/ppt/charts/chart17.xml" ContentType="application/vnd.openxmlformats-officedocument.drawingml.chart+xml"/>
  <Override PartName="/ppt/notesSlides/notesSlide22.xml" ContentType="application/vnd.openxmlformats-officedocument.presentationml.notesSlide+xml"/>
  <Override PartName="/ppt/charts/chart18.xml" ContentType="application/vnd.openxmlformats-officedocument.drawingml.chart+xml"/>
  <Override PartName="/ppt/notesSlides/notesSlide23.xml" ContentType="application/vnd.openxmlformats-officedocument.presentationml.notesSlide+xml"/>
  <Override PartName="/ppt/charts/chart19.xml" ContentType="application/vnd.openxmlformats-officedocument.drawingml.chart+xml"/>
  <Override PartName="/ppt/notesSlides/notesSlide24.xml" ContentType="application/vnd.openxmlformats-officedocument.presentationml.notesSlide+xml"/>
  <Override PartName="/ppt/charts/chart20.xml" ContentType="application/vnd.openxmlformats-officedocument.drawingml.chart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21.xml" ContentType="application/vnd.openxmlformats-officedocument.drawingml.chart+xml"/>
  <Override PartName="/ppt/notesSlides/notesSlide28.xml" ContentType="application/vnd.openxmlformats-officedocument.presentationml.notesSlide+xml"/>
  <Override PartName="/ppt/charts/chart22.xml" ContentType="application/vnd.openxmlformats-officedocument.drawingml.chart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23.xml" ContentType="application/vnd.openxmlformats-officedocument.drawingml.chart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24.xml" ContentType="application/vnd.openxmlformats-officedocument.drawingml.chart+xml"/>
  <Override PartName="/ppt/notesSlides/notesSlide33.xml" ContentType="application/vnd.openxmlformats-officedocument.presentationml.notesSlide+xml"/>
  <Override PartName="/ppt/charts/chart25.xml" ContentType="application/vnd.openxmlformats-officedocument.drawingml.chart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26.xml" ContentType="application/vnd.openxmlformats-officedocument.drawingml.chart+xml"/>
  <Override PartName="/ppt/notesSlides/notesSlide36.xml" ContentType="application/vnd.openxmlformats-officedocument.presentationml.notesSlide+xml"/>
  <Override PartName="/ppt/charts/chart27.xml" ContentType="application/vnd.openxmlformats-officedocument.drawingml.chart+xml"/>
  <Override PartName="/ppt/notesSlides/notesSlide37.xml" ContentType="application/vnd.openxmlformats-officedocument.presentationml.notesSlide+xml"/>
  <Override PartName="/ppt/charts/chart28.xml" ContentType="application/vnd.openxmlformats-officedocument.drawingml.chart+xml"/>
  <Override PartName="/ppt/notesSlides/notesSlide38.xml" ContentType="application/vnd.openxmlformats-officedocument.presentationml.notesSlide+xml"/>
  <Override PartName="/ppt/charts/chart29.xml" ContentType="application/vnd.openxmlformats-officedocument.drawingml.chart+xml"/>
  <Override PartName="/ppt/notesSlides/notesSlide39.xml" ContentType="application/vnd.openxmlformats-officedocument.presentationml.notesSlide+xml"/>
  <Override PartName="/ppt/charts/chart30.xml" ContentType="application/vnd.openxmlformats-officedocument.drawingml.chart+xml"/>
  <Override PartName="/ppt/notesSlides/notesSlide40.xml" ContentType="application/vnd.openxmlformats-officedocument.presentationml.notesSlide+xml"/>
  <Override PartName="/ppt/charts/chart31.xml" ContentType="application/vnd.openxmlformats-officedocument.drawingml.chart+xml"/>
  <Override PartName="/ppt/notesSlides/notesSlide41.xml" ContentType="application/vnd.openxmlformats-officedocument.presentationml.notesSlide+xml"/>
  <Override PartName="/ppt/charts/chart32.xml" ContentType="application/vnd.openxmlformats-officedocument.drawingml.chart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notesSlides/notesSlide44.xml" ContentType="application/vnd.openxmlformats-officedocument.presentationml.notesSlide+xml"/>
  <Override PartName="/ppt/charts/chart35.xml" ContentType="application/vnd.openxmlformats-officedocument.drawingml.chart+xml"/>
  <Override PartName="/ppt/notesSlides/notesSlide45.xml" ContentType="application/vnd.openxmlformats-officedocument.presentationml.notesSlide+xml"/>
  <Override PartName="/ppt/charts/chart36.xml" ContentType="application/vnd.openxmlformats-officedocument.drawingml.chart+xml"/>
  <Override PartName="/ppt/notesSlides/notesSlide46.xml" ContentType="application/vnd.openxmlformats-officedocument.presentationml.notesSlide+xml"/>
  <Override PartName="/ppt/charts/chart37.xml" ContentType="application/vnd.openxmlformats-officedocument.drawingml.chart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9"/>
  </p:notesMasterIdLst>
  <p:sldIdLst>
    <p:sldId id="284" r:id="rId2"/>
    <p:sldId id="257" r:id="rId3"/>
    <p:sldId id="258" r:id="rId4"/>
    <p:sldId id="262" r:id="rId5"/>
    <p:sldId id="292" r:id="rId6"/>
    <p:sldId id="291" r:id="rId7"/>
    <p:sldId id="297" r:id="rId8"/>
    <p:sldId id="302" r:id="rId9"/>
    <p:sldId id="298" r:id="rId10"/>
    <p:sldId id="293" r:id="rId11"/>
    <p:sldId id="301" r:id="rId12"/>
    <p:sldId id="299" r:id="rId13"/>
    <p:sldId id="300" r:id="rId14"/>
    <p:sldId id="264" r:id="rId15"/>
    <p:sldId id="259" r:id="rId16"/>
    <p:sldId id="263" r:id="rId17"/>
    <p:sldId id="290" r:id="rId18"/>
    <p:sldId id="294" r:id="rId19"/>
    <p:sldId id="260" r:id="rId20"/>
    <p:sldId id="265" r:id="rId21"/>
    <p:sldId id="266" r:id="rId22"/>
    <p:sldId id="267" r:id="rId23"/>
    <p:sldId id="268" r:id="rId24"/>
    <p:sldId id="269" r:id="rId25"/>
    <p:sldId id="295" r:id="rId26"/>
    <p:sldId id="289" r:id="rId27"/>
    <p:sldId id="272" r:id="rId28"/>
    <p:sldId id="270" r:id="rId29"/>
    <p:sldId id="280" r:id="rId30"/>
    <p:sldId id="271" r:id="rId31"/>
    <p:sldId id="281" r:id="rId32"/>
    <p:sldId id="282" r:id="rId33"/>
    <p:sldId id="283" r:id="rId34"/>
    <p:sldId id="296" r:id="rId35"/>
    <p:sldId id="278" r:id="rId36"/>
    <p:sldId id="273" r:id="rId37"/>
    <p:sldId id="274" r:id="rId38"/>
    <p:sldId id="279" r:id="rId39"/>
    <p:sldId id="275" r:id="rId40"/>
    <p:sldId id="276" r:id="rId41"/>
    <p:sldId id="277" r:id="rId42"/>
    <p:sldId id="286" r:id="rId43"/>
    <p:sldId id="304" r:id="rId44"/>
    <p:sldId id="303" r:id="rId45"/>
    <p:sldId id="287" r:id="rId46"/>
    <p:sldId id="288" r:id="rId47"/>
    <p:sldId id="285" r:id="rId48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444" y="1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B\Dropbox\Badania_InfoSoc\DiagnozaSpo&#322;eczna\DiagnozaSpoleczna2013\Batorski-DS20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1"/>
    <c:plotArea>
      <c:layout>
        <c:manualLayout>
          <c:layoutTarget val="inner"/>
          <c:xMode val="edge"/>
          <c:yMode val="edge"/>
          <c:x val="8.4108020804588735E-2"/>
          <c:y val="3.7971225387659326E-2"/>
          <c:w val="0.87465126854905872"/>
          <c:h val="0.86000012156574712"/>
        </c:manualLayout>
      </c:layout>
      <c:lineChart>
        <c:grouping val="standard"/>
        <c:varyColors val="0"/>
        <c:ser>
          <c:idx val="0"/>
          <c:order val="0"/>
          <c:tx>
            <c:strRef>
              <c:f>zmiany!$C$1</c:f>
              <c:strCache>
                <c:ptCount val="1"/>
                <c:pt idx="0">
                  <c:v>komputer</c:v>
                </c:pt>
              </c:strCache>
            </c:strRef>
          </c:tx>
          <c:marker>
            <c:symbol val="none"/>
          </c:marker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zmiany!$B$2:$B$7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zmiany!$C$2:$C$7</c:f>
              <c:numCache>
                <c:formatCode>0.0</c:formatCode>
                <c:ptCount val="6"/>
                <c:pt idx="0">
                  <c:v>33.657957883191195</c:v>
                </c:pt>
                <c:pt idx="1">
                  <c:v>44.51760772556694</c:v>
                </c:pt>
                <c:pt idx="2">
                  <c:v>53.845564457797877</c:v>
                </c:pt>
                <c:pt idx="3">
                  <c:v>60.2</c:v>
                </c:pt>
                <c:pt idx="4">
                  <c:v>66</c:v>
                </c:pt>
                <c:pt idx="5" formatCode="General">
                  <c:v>70.2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zmiany!$D$1</c:f>
              <c:strCache>
                <c:ptCount val="1"/>
                <c:pt idx="0">
                  <c:v>dostęp do internetu</c:v>
                </c:pt>
              </c:strCache>
            </c:strRef>
          </c:tx>
          <c:marker>
            <c:symbol val="none"/>
          </c:marker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zmiany!$B$2:$B$7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zmiany!$D$2:$D$7</c:f>
              <c:numCache>
                <c:formatCode>0.0</c:formatCode>
                <c:ptCount val="6"/>
                <c:pt idx="0">
                  <c:v>16.940492065161585</c:v>
                </c:pt>
                <c:pt idx="1">
                  <c:v>25.558665284576183</c:v>
                </c:pt>
                <c:pt idx="2">
                  <c:v>39.186794635363199</c:v>
                </c:pt>
                <c:pt idx="3" formatCode="#,##0.0_ ;\-#,##0.0\ ">
                  <c:v>51.4</c:v>
                </c:pt>
                <c:pt idx="4">
                  <c:v>61.1</c:v>
                </c:pt>
                <c:pt idx="5">
                  <c:v>66.900000000000006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zmiany!$E$1</c:f>
              <c:strCache>
                <c:ptCount val="1"/>
                <c:pt idx="0">
                  <c:v>telefon stacjonarny</c:v>
                </c:pt>
              </c:strCache>
            </c:strRef>
          </c:tx>
          <c:marker>
            <c:symbol val="none"/>
          </c:marker>
          <c:dLbls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zmiany!$B$2:$B$7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zmiany!$E$2:$E$7</c:f>
              <c:numCache>
                <c:formatCode>0.0</c:formatCode>
                <c:ptCount val="6"/>
                <c:pt idx="0">
                  <c:v>82.383816615615117</c:v>
                </c:pt>
                <c:pt idx="1">
                  <c:v>80.250446964253015</c:v>
                </c:pt>
                <c:pt idx="2">
                  <c:v>71.421737288686685</c:v>
                </c:pt>
                <c:pt idx="3">
                  <c:v>62.6</c:v>
                </c:pt>
                <c:pt idx="4">
                  <c:v>54.1</c:v>
                </c:pt>
                <c:pt idx="5">
                  <c:v>47.3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205824"/>
        <c:axId val="118216192"/>
      </c:lineChart>
      <c:catAx>
        <c:axId val="11820582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Rok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8216192"/>
        <c:crosses val="autoZero"/>
        <c:auto val="1"/>
        <c:lblAlgn val="ctr"/>
        <c:lblOffset val="100"/>
        <c:noMultiLvlLbl val="0"/>
      </c:catAx>
      <c:valAx>
        <c:axId val="118216192"/>
        <c:scaling>
          <c:orientation val="minMax"/>
          <c:max val="100"/>
        </c:scaling>
        <c:delete val="0"/>
        <c:axPos val="l"/>
        <c:majorGridlines>
          <c:spPr>
            <a:ln>
              <a:prstDash val="sysDash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Procent gospodarstw domowych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182058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020465315864715"/>
          <c:y val="0.57138496734399069"/>
          <c:w val="0.21708089410488354"/>
          <c:h val="0.292094563037673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wgospdom!$B$11</c:f>
              <c:strCache>
                <c:ptCount val="1"/>
                <c:pt idx="0">
                  <c:v>posiada w domu i korzysta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wgospdom!$C$9:$J$10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komputer</c:v>
                  </c:pt>
                  <c:pt idx="4">
                    <c:v>internet</c:v>
                  </c:pt>
                </c:lvl>
              </c:multiLvlStrCache>
            </c:multiLvlStrRef>
          </c:cat>
          <c:val>
            <c:numRef>
              <c:f>wgospdom!$C$11:$J$11</c:f>
              <c:numCache>
                <c:formatCode>0.0</c:formatCode>
                <c:ptCount val="8"/>
                <c:pt idx="0">
                  <c:v>45.198237885462554</c:v>
                </c:pt>
                <c:pt idx="1">
                  <c:v>52</c:v>
                </c:pt>
                <c:pt idx="2" formatCode="General">
                  <c:v>58.6</c:v>
                </c:pt>
                <c:pt idx="3">
                  <c:v>62.7</c:v>
                </c:pt>
                <c:pt idx="4">
                  <c:v>33.496273739883001</c:v>
                </c:pt>
                <c:pt idx="5">
                  <c:v>46.4</c:v>
                </c:pt>
                <c:pt idx="6">
                  <c:v>56.4</c:v>
                </c:pt>
                <c:pt idx="7">
                  <c:v>60.8</c:v>
                </c:pt>
              </c:numCache>
            </c:numRef>
          </c:val>
        </c:ser>
        <c:ser>
          <c:idx val="1"/>
          <c:order val="1"/>
          <c:tx>
            <c:strRef>
              <c:f>wgospdom!$B$12</c:f>
              <c:strCache>
                <c:ptCount val="1"/>
                <c:pt idx="0">
                  <c:v>nie posiada w domu, ale korzysta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wgospdom!$C$9:$J$10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komputer</c:v>
                  </c:pt>
                  <c:pt idx="4">
                    <c:v>internet</c:v>
                  </c:pt>
                </c:lvl>
              </c:multiLvlStrCache>
            </c:multiLvlStrRef>
          </c:cat>
          <c:val>
            <c:numRef>
              <c:f>wgospdom!$C$12:$J$12</c:f>
              <c:numCache>
                <c:formatCode>0.0</c:formatCode>
                <c:ptCount val="8"/>
                <c:pt idx="0">
                  <c:v>5.6708049659591495</c:v>
                </c:pt>
                <c:pt idx="1">
                  <c:v>3.1</c:v>
                </c:pt>
                <c:pt idx="2" formatCode="General">
                  <c:v>1.9000000000000001</c:v>
                </c:pt>
                <c:pt idx="3">
                  <c:v>1.2</c:v>
                </c:pt>
                <c:pt idx="4">
                  <c:v>8.3981088228223424</c:v>
                </c:pt>
                <c:pt idx="5">
                  <c:v>4.5</c:v>
                </c:pt>
                <c:pt idx="6">
                  <c:v>3.6</c:v>
                </c:pt>
                <c:pt idx="7">
                  <c:v>2.4</c:v>
                </c:pt>
              </c:numCache>
            </c:numRef>
          </c:val>
        </c:ser>
        <c:ser>
          <c:idx val="2"/>
          <c:order val="2"/>
          <c:tx>
            <c:strRef>
              <c:f>wgospdom!$B$13</c:f>
              <c:strCache>
                <c:ptCount val="1"/>
                <c:pt idx="0">
                  <c:v>posiada w domu, ale nie korzysta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wgospdom!$C$9:$J$10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komputer</c:v>
                  </c:pt>
                  <c:pt idx="4">
                    <c:v>internet</c:v>
                  </c:pt>
                </c:lvl>
              </c:multiLvlStrCache>
            </c:multiLvlStrRef>
          </c:cat>
          <c:val>
            <c:numRef>
              <c:f>wgospdom!$C$13:$J$13</c:f>
              <c:numCache>
                <c:formatCode>0.0</c:formatCode>
                <c:ptCount val="8"/>
                <c:pt idx="0">
                  <c:v>16.259511413696451</c:v>
                </c:pt>
                <c:pt idx="1">
                  <c:v>17.3</c:v>
                </c:pt>
                <c:pt idx="2" formatCode="General">
                  <c:v>17.2</c:v>
                </c:pt>
                <c:pt idx="3">
                  <c:v>16</c:v>
                </c:pt>
                <c:pt idx="4">
                  <c:v>10.794134145364216</c:v>
                </c:pt>
                <c:pt idx="5">
                  <c:v>13.1</c:v>
                </c:pt>
                <c:pt idx="6">
                  <c:v>14.1</c:v>
                </c:pt>
                <c:pt idx="7">
                  <c:v>14.9</c:v>
                </c:pt>
              </c:numCache>
            </c:numRef>
          </c:val>
        </c:ser>
        <c:ser>
          <c:idx val="3"/>
          <c:order val="3"/>
          <c:tx>
            <c:strRef>
              <c:f>wgospdom!$B$14</c:f>
              <c:strCache>
                <c:ptCount val="1"/>
                <c:pt idx="0">
                  <c:v>nie posiada i nie korzysta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wgospdom!$C$9:$J$10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komputer</c:v>
                  </c:pt>
                  <c:pt idx="4">
                    <c:v>internet</c:v>
                  </c:pt>
                </c:lvl>
              </c:multiLvlStrCache>
            </c:multiLvlStrRef>
          </c:cat>
          <c:val>
            <c:numRef>
              <c:f>wgospdom!$C$14:$J$14</c:f>
              <c:numCache>
                <c:formatCode>0.0</c:formatCode>
                <c:ptCount val="8"/>
                <c:pt idx="0">
                  <c:v>32.87144573488186</c:v>
                </c:pt>
                <c:pt idx="1">
                  <c:v>27.6</c:v>
                </c:pt>
                <c:pt idx="2" formatCode="General">
                  <c:v>22.2</c:v>
                </c:pt>
                <c:pt idx="3">
                  <c:v>20.100000000000001</c:v>
                </c:pt>
                <c:pt idx="4">
                  <c:v>47.311483291930386</c:v>
                </c:pt>
                <c:pt idx="5">
                  <c:v>36</c:v>
                </c:pt>
                <c:pt idx="6">
                  <c:v>25.9</c:v>
                </c:pt>
                <c:pt idx="7">
                  <c:v>21.9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26005248"/>
        <c:axId val="126006784"/>
      </c:barChart>
      <c:catAx>
        <c:axId val="126005248"/>
        <c:scaling>
          <c:orientation val="minMax"/>
        </c:scaling>
        <c:delete val="0"/>
        <c:axPos val="b"/>
        <c:majorTickMark val="out"/>
        <c:minorTickMark val="none"/>
        <c:tickLblPos val="nextTo"/>
        <c:crossAx val="126006784"/>
        <c:crosses val="autoZero"/>
        <c:auto val="1"/>
        <c:lblAlgn val="ctr"/>
        <c:lblOffset val="100"/>
        <c:noMultiLvlLbl val="0"/>
      </c:catAx>
      <c:valAx>
        <c:axId val="126006784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260052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41830016430707"/>
          <c:y val="0.14238691836886402"/>
          <c:w val="0.28538570851441264"/>
          <c:h val="0.58544215594794635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pl-PL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7057828827564489E-2"/>
          <c:y val="2.3170474595249593E-2"/>
          <c:w val="0.91608070430251154"/>
          <c:h val="0.88029382374289222"/>
        </c:manualLayout>
      </c:layout>
      <c:lineChart>
        <c:grouping val="standard"/>
        <c:varyColors val="0"/>
        <c:ser>
          <c:idx val="0"/>
          <c:order val="0"/>
          <c:tx>
            <c:strRef>
              <c:f>DSPanel!$U$375</c:f>
              <c:strCache>
                <c:ptCount val="1"/>
                <c:pt idx="0">
                  <c:v>posiadający dostęp do internetu w domu</c:v>
                </c:pt>
              </c:strCache>
            </c:strRef>
          </c:tx>
          <c:marker>
            <c:symbol val="none"/>
          </c:marker>
          <c:cat>
            <c:numRef>
              <c:f>DSPanel!$T$376:$T$438</c:f>
              <c:numCache>
                <c:formatCode>General</c:formatCode>
                <c:ptCount val="6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</c:numCache>
            </c:numRef>
          </c:cat>
          <c:val>
            <c:numRef>
              <c:f>DSPanel!$U$376:$U$438</c:f>
              <c:numCache>
                <c:formatCode>0.0%</c:formatCode>
                <c:ptCount val="63"/>
                <c:pt idx="0">
                  <c:v>0.92569109814861805</c:v>
                </c:pt>
                <c:pt idx="1">
                  <c:v>0.93497242647058865</c:v>
                </c:pt>
                <c:pt idx="2">
                  <c:v>0.93018572387558762</c:v>
                </c:pt>
                <c:pt idx="3">
                  <c:v>0.93200442967884856</c:v>
                </c:pt>
                <c:pt idx="4">
                  <c:v>0.92032484635645329</c:v>
                </c:pt>
                <c:pt idx="5">
                  <c:v>0.91988130563798209</c:v>
                </c:pt>
                <c:pt idx="6">
                  <c:v>0.90719424460431664</c:v>
                </c:pt>
                <c:pt idx="7">
                  <c:v>0.90348649272685266</c:v>
                </c:pt>
                <c:pt idx="8">
                  <c:v>0.88644029682932313</c:v>
                </c:pt>
                <c:pt idx="9">
                  <c:v>0.87241233629066328</c:v>
                </c:pt>
                <c:pt idx="10">
                  <c:v>0.86417520594735786</c:v>
                </c:pt>
                <c:pt idx="11">
                  <c:v>0.86363636363636354</c:v>
                </c:pt>
                <c:pt idx="12">
                  <c:v>0.87163173652694637</c:v>
                </c:pt>
                <c:pt idx="13">
                  <c:v>0.87231595092024539</c:v>
                </c:pt>
                <c:pt idx="14">
                  <c:v>0.88369525211630495</c:v>
                </c:pt>
                <c:pt idx="15">
                  <c:v>0.88035584604212069</c:v>
                </c:pt>
                <c:pt idx="16">
                  <c:v>0.88443396226415061</c:v>
                </c:pt>
                <c:pt idx="17">
                  <c:v>0.89102437091341391</c:v>
                </c:pt>
                <c:pt idx="18">
                  <c:v>0.89231078904991901</c:v>
                </c:pt>
                <c:pt idx="19">
                  <c:v>0.89474768280123562</c:v>
                </c:pt>
                <c:pt idx="20">
                  <c:v>0.89460317460317484</c:v>
                </c:pt>
                <c:pt idx="21">
                  <c:v>0.89278579356270804</c:v>
                </c:pt>
                <c:pt idx="22">
                  <c:v>0.88953085278483934</c:v>
                </c:pt>
                <c:pt idx="23">
                  <c:v>0.89233357366017785</c:v>
                </c:pt>
                <c:pt idx="24">
                  <c:v>0.90218943360304671</c:v>
                </c:pt>
                <c:pt idx="25">
                  <c:v>0.90563241106719372</c:v>
                </c:pt>
                <c:pt idx="26">
                  <c:v>0.90152711953659814</c:v>
                </c:pt>
                <c:pt idx="27">
                  <c:v>0.8958981612446959</c:v>
                </c:pt>
                <c:pt idx="28">
                  <c:v>0.88879359634076605</c:v>
                </c:pt>
                <c:pt idx="29">
                  <c:v>0.87442737806521142</c:v>
                </c:pt>
                <c:pt idx="30">
                  <c:v>0.85338725985844288</c:v>
                </c:pt>
                <c:pt idx="31">
                  <c:v>0.83552474300741097</c:v>
                </c:pt>
                <c:pt idx="32">
                  <c:v>0.82514591439688767</c:v>
                </c:pt>
                <c:pt idx="33">
                  <c:v>0.81408114558472555</c:v>
                </c:pt>
                <c:pt idx="34">
                  <c:v>0.8034543069523391</c:v>
                </c:pt>
                <c:pt idx="35">
                  <c:v>0.80008093889113718</c:v>
                </c:pt>
                <c:pt idx="36">
                  <c:v>0.79178885630498574</c:v>
                </c:pt>
                <c:pt idx="37">
                  <c:v>0.77133845850581551</c:v>
                </c:pt>
                <c:pt idx="38">
                  <c:v>0.75637958532695349</c:v>
                </c:pt>
                <c:pt idx="39">
                  <c:v>0.72925674284537778</c:v>
                </c:pt>
                <c:pt idx="40">
                  <c:v>0.69237342448194827</c:v>
                </c:pt>
                <c:pt idx="41">
                  <c:v>0.66530260607365943</c:v>
                </c:pt>
                <c:pt idx="42">
                  <c:v>0.63937664618086065</c:v>
                </c:pt>
                <c:pt idx="43">
                  <c:v>0.64399194450660135</c:v>
                </c:pt>
                <c:pt idx="44">
                  <c:v>0.63191076624636289</c:v>
                </c:pt>
                <c:pt idx="45">
                  <c:v>0.6056338028169016</c:v>
                </c:pt>
                <c:pt idx="46">
                  <c:v>0.56253383865728213</c:v>
                </c:pt>
                <c:pt idx="47">
                  <c:v>0.52673492605233208</c:v>
                </c:pt>
                <c:pt idx="48">
                  <c:v>0.49984232103437415</c:v>
                </c:pt>
                <c:pt idx="49">
                  <c:v>0.48626760563380289</c:v>
                </c:pt>
                <c:pt idx="50">
                  <c:v>0.46166878441338416</c:v>
                </c:pt>
                <c:pt idx="51">
                  <c:v>0.42949907235621532</c:v>
                </c:pt>
                <c:pt idx="52">
                  <c:v>0.39188495120698541</c:v>
                </c:pt>
                <c:pt idx="53">
                  <c:v>0.36699635606454983</c:v>
                </c:pt>
                <c:pt idx="54">
                  <c:v>0.36190009794319311</c:v>
                </c:pt>
                <c:pt idx="55">
                  <c:v>0.35285714285714281</c:v>
                </c:pt>
                <c:pt idx="56">
                  <c:v>0.32912533814247086</c:v>
                </c:pt>
                <c:pt idx="57">
                  <c:v>0.2979405034324944</c:v>
                </c:pt>
                <c:pt idx="58">
                  <c:v>0.28390201224846906</c:v>
                </c:pt>
                <c:pt idx="59">
                  <c:v>0.27522082752208282</c:v>
                </c:pt>
                <c:pt idx="60">
                  <c:v>0.26954832442933463</c:v>
                </c:pt>
                <c:pt idx="61">
                  <c:v>0.25506072874493935</c:v>
                </c:pt>
                <c:pt idx="62">
                  <c:v>0.2614001284521516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DSPanel!$V$375</c:f>
              <c:strCache>
                <c:ptCount val="1"/>
                <c:pt idx="0">
                  <c:v>korzystający z internetu</c:v>
                </c:pt>
              </c:strCache>
            </c:strRef>
          </c:tx>
          <c:marker>
            <c:symbol val="none"/>
          </c:marker>
          <c:cat>
            <c:numRef>
              <c:f>DSPanel!$T$376:$T$438</c:f>
              <c:numCache>
                <c:formatCode>General</c:formatCode>
                <c:ptCount val="6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</c:numCache>
            </c:numRef>
          </c:cat>
          <c:val>
            <c:numRef>
              <c:f>DSPanel!$V$376:$V$438</c:f>
              <c:numCache>
                <c:formatCode>0.0%</c:formatCode>
                <c:ptCount val="63"/>
                <c:pt idx="0">
                  <c:v>0.97666159309994949</c:v>
                </c:pt>
                <c:pt idx="1">
                  <c:v>0.97655172413793079</c:v>
                </c:pt>
                <c:pt idx="2">
                  <c:v>0.96816857206904272</c:v>
                </c:pt>
                <c:pt idx="3">
                  <c:v>0.96517302573203179</c:v>
                </c:pt>
                <c:pt idx="4">
                  <c:v>0.95168021084998922</c:v>
                </c:pt>
                <c:pt idx="5">
                  <c:v>0.95506386861313874</c:v>
                </c:pt>
                <c:pt idx="6">
                  <c:v>0.94997606510291976</c:v>
                </c:pt>
                <c:pt idx="7">
                  <c:v>0.93665054134991943</c:v>
                </c:pt>
                <c:pt idx="8">
                  <c:v>0.9146451033243489</c:v>
                </c:pt>
                <c:pt idx="9">
                  <c:v>0.88724662162162149</c:v>
                </c:pt>
                <c:pt idx="10">
                  <c:v>0.87746082764162314</c:v>
                </c:pt>
                <c:pt idx="11">
                  <c:v>0.86789909493549056</c:v>
                </c:pt>
                <c:pt idx="12">
                  <c:v>0.87614593077642677</c:v>
                </c:pt>
                <c:pt idx="13">
                  <c:v>0.86564299424184288</c:v>
                </c:pt>
                <c:pt idx="14">
                  <c:v>0.87465437788018474</c:v>
                </c:pt>
                <c:pt idx="15">
                  <c:v>0.87095012741172195</c:v>
                </c:pt>
                <c:pt idx="16">
                  <c:v>0.88165788038538462</c:v>
                </c:pt>
                <c:pt idx="17">
                  <c:v>0.8753974562798098</c:v>
                </c:pt>
                <c:pt idx="18">
                  <c:v>0.86837331183229161</c:v>
                </c:pt>
                <c:pt idx="19">
                  <c:v>0.85835051546391761</c:v>
                </c:pt>
                <c:pt idx="20">
                  <c:v>0.85118543607112673</c:v>
                </c:pt>
                <c:pt idx="21">
                  <c:v>0.83984895601954734</c:v>
                </c:pt>
                <c:pt idx="22">
                  <c:v>0.81801342903449881</c:v>
                </c:pt>
                <c:pt idx="23">
                  <c:v>0.80105718404613158</c:v>
                </c:pt>
                <c:pt idx="24">
                  <c:v>0.7879581151832461</c:v>
                </c:pt>
                <c:pt idx="25">
                  <c:v>0.77054034048852726</c:v>
                </c:pt>
                <c:pt idx="26">
                  <c:v>0.74026315789473662</c:v>
                </c:pt>
                <c:pt idx="27">
                  <c:v>0.72366930917327321</c:v>
                </c:pt>
                <c:pt idx="28">
                  <c:v>0.70189003436426145</c:v>
                </c:pt>
                <c:pt idx="29">
                  <c:v>0.68519018073914217</c:v>
                </c:pt>
                <c:pt idx="30">
                  <c:v>0.65021513540875742</c:v>
                </c:pt>
                <c:pt idx="31">
                  <c:v>0.62712269791915831</c:v>
                </c:pt>
                <c:pt idx="32">
                  <c:v>0.60292326431181509</c:v>
                </c:pt>
                <c:pt idx="33">
                  <c:v>0.58777167422975873</c:v>
                </c:pt>
                <c:pt idx="34">
                  <c:v>0.56243166411546031</c:v>
                </c:pt>
                <c:pt idx="35">
                  <c:v>0.54359700586688242</c:v>
                </c:pt>
                <c:pt idx="36">
                  <c:v>0.52638780297107113</c:v>
                </c:pt>
                <c:pt idx="37">
                  <c:v>0.49180974935859495</c:v>
                </c:pt>
                <c:pt idx="38">
                  <c:v>0.46163069544364521</c:v>
                </c:pt>
                <c:pt idx="39">
                  <c:v>0.44370997727742212</c:v>
                </c:pt>
                <c:pt idx="40">
                  <c:v>0.41925798841947248</c:v>
                </c:pt>
                <c:pt idx="41">
                  <c:v>0.4013385146804837</c:v>
                </c:pt>
                <c:pt idx="42">
                  <c:v>0.38339572781325715</c:v>
                </c:pt>
                <c:pt idx="43">
                  <c:v>0.37713004484304935</c:v>
                </c:pt>
                <c:pt idx="44">
                  <c:v>0.36140776699029142</c:v>
                </c:pt>
                <c:pt idx="45">
                  <c:v>0.33685534591194988</c:v>
                </c:pt>
                <c:pt idx="46">
                  <c:v>0.31293990254466725</c:v>
                </c:pt>
                <c:pt idx="47">
                  <c:v>0.29569432563444553</c:v>
                </c:pt>
                <c:pt idx="48">
                  <c:v>0.27103099304237832</c:v>
                </c:pt>
                <c:pt idx="49">
                  <c:v>0.25159235668789803</c:v>
                </c:pt>
                <c:pt idx="50">
                  <c:v>0.21698513800424638</c:v>
                </c:pt>
                <c:pt idx="51">
                  <c:v>0.17704460966542762</c:v>
                </c:pt>
                <c:pt idx="52">
                  <c:v>0.1512345679012346</c:v>
                </c:pt>
                <c:pt idx="53">
                  <c:v>0.13793103448275873</c:v>
                </c:pt>
                <c:pt idx="54">
                  <c:v>0.13667649950835792</c:v>
                </c:pt>
                <c:pt idx="55">
                  <c:v>0.1265520534861509</c:v>
                </c:pt>
                <c:pt idx="56">
                  <c:v>0.12173128944995497</c:v>
                </c:pt>
                <c:pt idx="57">
                  <c:v>0.10872544540886254</c:v>
                </c:pt>
                <c:pt idx="58">
                  <c:v>0.10445804195804198</c:v>
                </c:pt>
                <c:pt idx="59">
                  <c:v>8.713886300093196E-2</c:v>
                </c:pt>
                <c:pt idx="60">
                  <c:v>7.5609756097560959E-2</c:v>
                </c:pt>
                <c:pt idx="61">
                  <c:v>6.0394889663182363E-2</c:v>
                </c:pt>
                <c:pt idx="62">
                  <c:v>6.4557779212395111E-2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hiLowLines/>
        <c:marker val="1"/>
        <c:smooth val="0"/>
        <c:axId val="126307328"/>
        <c:axId val="126313600"/>
      </c:lineChart>
      <c:catAx>
        <c:axId val="1263073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wiek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313600"/>
        <c:crosses val="autoZero"/>
        <c:auto val="1"/>
        <c:lblAlgn val="ctr"/>
        <c:lblOffset val="100"/>
        <c:tickLblSkip val="2"/>
        <c:noMultiLvlLbl val="0"/>
      </c:catAx>
      <c:valAx>
        <c:axId val="126313600"/>
        <c:scaling>
          <c:orientation val="minMax"/>
          <c:max val="1"/>
        </c:scaling>
        <c:delete val="0"/>
        <c:axPos val="l"/>
        <c:majorGridlines>
          <c:spPr>
            <a:ln w="317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procent osób w danym wieku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26307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299231423415174"/>
          <c:y val="1.5652994692064662E-2"/>
          <c:w val="0.18745447718803418"/>
          <c:h val="0.1673025858375852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2203426655773099E-2"/>
          <c:y val="2.8353500595268408E-2"/>
          <c:w val="0.90820489720161768"/>
          <c:h val="0.88565786348500164"/>
        </c:manualLayout>
      </c:layout>
      <c:lineChart>
        <c:grouping val="standard"/>
        <c:varyColors val="0"/>
        <c:ser>
          <c:idx val="0"/>
          <c:order val="0"/>
          <c:tx>
            <c:strRef>
              <c:f>techuse!$A$2</c:f>
              <c:strCache>
                <c:ptCount val="1"/>
                <c:pt idx="0">
                  <c:v>komputer</c:v>
                </c:pt>
              </c:strCache>
            </c:strRef>
          </c:tx>
          <c:spPr>
            <a:ln w="38100"/>
          </c:spPr>
          <c:dLbls>
            <c:dLbl>
              <c:idx val="0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techuse!$B$1:$G$1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techuse!$B$2:$G$2</c:f>
              <c:numCache>
                <c:formatCode>General</c:formatCode>
                <c:ptCount val="6"/>
                <c:pt idx="0">
                  <c:v>35.5</c:v>
                </c:pt>
                <c:pt idx="1">
                  <c:v>43.1</c:v>
                </c:pt>
                <c:pt idx="2" formatCode="0.0">
                  <c:v>50.826946838245654</c:v>
                </c:pt>
                <c:pt idx="3">
                  <c:v>54.5</c:v>
                </c:pt>
                <c:pt idx="4">
                  <c:v>60.6</c:v>
                </c:pt>
                <c:pt idx="5">
                  <c:v>63.8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techuse!$A$3</c:f>
              <c:strCache>
                <c:ptCount val="1"/>
                <c:pt idx="0">
                  <c:v>internet</c:v>
                </c:pt>
              </c:strCache>
            </c:strRef>
          </c:tx>
          <c:spPr>
            <a:ln w="38100"/>
          </c:spPr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techuse!$B$1:$G$1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techuse!$B$3:$G$3</c:f>
              <c:numCache>
                <c:formatCode>General</c:formatCode>
                <c:ptCount val="6"/>
                <c:pt idx="0">
                  <c:v>23.1</c:v>
                </c:pt>
                <c:pt idx="1">
                  <c:v>33.4</c:v>
                </c:pt>
                <c:pt idx="2" formatCode="0.0">
                  <c:v>41.842391777902222</c:v>
                </c:pt>
                <c:pt idx="3">
                  <c:v>50.9</c:v>
                </c:pt>
                <c:pt idx="4" formatCode="0.0">
                  <c:v>60</c:v>
                </c:pt>
                <c:pt idx="5">
                  <c:v>63.2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techuse!$A$4</c:f>
              <c:strCache>
                <c:ptCount val="1"/>
                <c:pt idx="0">
                  <c:v>komórka</c:v>
                </c:pt>
              </c:strCache>
            </c:strRef>
          </c:tx>
          <c:spPr>
            <a:ln w="38100"/>
          </c:spP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techuse!$B$1:$G$1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techuse!$B$4:$G$4</c:f>
              <c:numCache>
                <c:formatCode>General</c:formatCode>
                <c:ptCount val="6"/>
                <c:pt idx="0">
                  <c:v>29.9</c:v>
                </c:pt>
                <c:pt idx="1">
                  <c:v>48.1</c:v>
                </c:pt>
                <c:pt idx="2" formatCode="0.0">
                  <c:v>70.067114031243108</c:v>
                </c:pt>
                <c:pt idx="3">
                  <c:v>78.400000000000006</c:v>
                </c:pt>
                <c:pt idx="4">
                  <c:v>85.1</c:v>
                </c:pt>
                <c:pt idx="5">
                  <c:v>87.4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632704"/>
        <c:axId val="126634240"/>
      </c:lineChart>
      <c:catAx>
        <c:axId val="12663270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634240"/>
        <c:crosses val="autoZero"/>
        <c:auto val="1"/>
        <c:lblAlgn val="ctr"/>
        <c:lblOffset val="100"/>
        <c:noMultiLvlLbl val="0"/>
      </c:catAx>
      <c:valAx>
        <c:axId val="12663424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odsetek osób w wieku 16+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632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1578327014678721"/>
          <c:y val="3.5569004872554204E-2"/>
          <c:w val="0.13203703703703709"/>
          <c:h val="0.19293418881241417"/>
        </c:manualLayout>
      </c:layout>
      <c:overlay val="0"/>
      <c:spPr>
        <a:ln>
          <a:noFill/>
        </a:ln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pl-PL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825063140692325"/>
          <c:y val="2.3170474595249593E-2"/>
          <c:w val="0.86393601743178361"/>
          <c:h val="0.89950433963687282"/>
        </c:manualLayout>
      </c:layout>
      <c:lineChart>
        <c:grouping val="standard"/>
        <c:varyColors val="0"/>
        <c:ser>
          <c:idx val="0"/>
          <c:order val="0"/>
          <c:tx>
            <c:strRef>
              <c:f>dzieci!$AK$10</c:f>
              <c:strCache>
                <c:ptCount val="1"/>
                <c:pt idx="0">
                  <c:v>2011</c:v>
                </c:pt>
              </c:strCache>
            </c:strRef>
          </c:tx>
          <c:spPr>
            <a:ln w="31750">
              <a:solidFill>
                <a:schemeClr val="tx2">
                  <a:lumMod val="40000"/>
                  <a:lumOff val="60000"/>
                </a:schemeClr>
              </a:solidFill>
            </a:ln>
          </c:spPr>
          <c:marker>
            <c:symbol val="none"/>
          </c:marker>
          <c:cat>
            <c:strRef>
              <c:f>dzieci!$AJ$12:$AJ$27</c:f>
              <c:strCach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strCache>
            </c:strRef>
          </c:cat>
          <c:val>
            <c:numRef>
              <c:f>dzieci!$AK$12:$AK$27</c:f>
              <c:numCache>
                <c:formatCode>0%</c:formatCode>
                <c:ptCount val="16"/>
                <c:pt idx="0">
                  <c:v>1.3698630136986301E-2</c:v>
                </c:pt>
                <c:pt idx="1">
                  <c:v>9.7719869706840452E-3</c:v>
                </c:pt>
                <c:pt idx="2">
                  <c:v>2.0000000000000007E-2</c:v>
                </c:pt>
                <c:pt idx="3">
                  <c:v>0.1089108910891089</c:v>
                </c:pt>
                <c:pt idx="4">
                  <c:v>0.19459459459459466</c:v>
                </c:pt>
                <c:pt idx="5">
                  <c:v>0.31967213114754123</c:v>
                </c:pt>
                <c:pt idx="6">
                  <c:v>0.50135501355013579</c:v>
                </c:pt>
                <c:pt idx="7">
                  <c:v>0.63322884012539205</c:v>
                </c:pt>
                <c:pt idx="8">
                  <c:v>0.72085889570552164</c:v>
                </c:pt>
                <c:pt idx="9">
                  <c:v>0.78132678132678102</c:v>
                </c:pt>
                <c:pt idx="10">
                  <c:v>0.80898876404494358</c:v>
                </c:pt>
                <c:pt idx="11">
                  <c:v>0.8753462603878116</c:v>
                </c:pt>
                <c:pt idx="12">
                  <c:v>0.86898395721925148</c:v>
                </c:pt>
                <c:pt idx="13">
                  <c:v>0.86901763224181383</c:v>
                </c:pt>
                <c:pt idx="14">
                  <c:v>0.90298507462686561</c:v>
                </c:pt>
                <c:pt idx="15">
                  <c:v>0.90140845070422537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dzieci!$AM$10</c:f>
              <c:strCache>
                <c:ptCount val="1"/>
                <c:pt idx="0">
                  <c:v>2013</c:v>
                </c:pt>
              </c:strCache>
            </c:strRef>
          </c:tx>
          <c:spPr>
            <a:ln w="38100"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dLbls>
            <c:dLbl>
              <c:idx val="0"/>
              <c:delete val="1"/>
            </c:dLbl>
            <c:dLbl>
              <c:idx val="1"/>
              <c:delete val="1"/>
            </c:dLbl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dzieci!$AJ$12:$AJ$27</c:f>
              <c:strCach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strCache>
            </c:strRef>
          </c:cat>
          <c:val>
            <c:numRef>
              <c:f>dzieci!$AM$12:$AM$27</c:f>
              <c:numCache>
                <c:formatCode>0%</c:formatCode>
                <c:ptCount val="16"/>
                <c:pt idx="0">
                  <c:v>0</c:v>
                </c:pt>
                <c:pt idx="1">
                  <c:v>9.9667774086378766E-3</c:v>
                </c:pt>
                <c:pt idx="2">
                  <c:v>4.5454545454545463E-2</c:v>
                </c:pt>
                <c:pt idx="3">
                  <c:v>7.0080862533692723E-2</c:v>
                </c:pt>
                <c:pt idx="4">
                  <c:v>0.25263157894736843</c:v>
                </c:pt>
                <c:pt idx="5">
                  <c:v>0.38799076212471156</c:v>
                </c:pt>
                <c:pt idx="6">
                  <c:v>0.54749999999999999</c:v>
                </c:pt>
                <c:pt idx="7">
                  <c:v>0.70531400966183577</c:v>
                </c:pt>
                <c:pt idx="8">
                  <c:v>0.82519280205655554</c:v>
                </c:pt>
                <c:pt idx="9">
                  <c:v>0.83495145631068013</c:v>
                </c:pt>
                <c:pt idx="10">
                  <c:v>0.86890243902439046</c:v>
                </c:pt>
                <c:pt idx="11">
                  <c:v>0.91293532338308492</c:v>
                </c:pt>
                <c:pt idx="12">
                  <c:v>0.9234693877551019</c:v>
                </c:pt>
                <c:pt idx="13">
                  <c:v>0.95121951219512213</c:v>
                </c:pt>
                <c:pt idx="14">
                  <c:v>0.92564102564102591</c:v>
                </c:pt>
                <c:pt idx="15">
                  <c:v>0.94369973190348577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669184"/>
        <c:axId val="126671104"/>
      </c:lineChart>
      <c:catAx>
        <c:axId val="126669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wiek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126671104"/>
        <c:crosses val="autoZero"/>
        <c:auto val="1"/>
        <c:lblAlgn val="ctr"/>
        <c:lblOffset val="100"/>
        <c:noMultiLvlLbl val="0"/>
      </c:catAx>
      <c:valAx>
        <c:axId val="126671104"/>
        <c:scaling>
          <c:orientation val="minMax"/>
        </c:scaling>
        <c:delete val="0"/>
        <c:axPos val="l"/>
        <c:majorGridlines>
          <c:spPr>
            <a:ln w="317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procent korzystających z internetu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26669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525714035178594"/>
          <c:y val="0.7368100446247573"/>
          <c:w val="0.20744797799731668"/>
          <c:h val="0.1724064027920689"/>
        </c:manualLayout>
      </c:layout>
      <c:overlay val="0"/>
      <c:spPr>
        <a:solidFill>
          <a:sysClr val="window" lastClr="FFFFFF"/>
        </a:solidFill>
      </c:sp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830461050859215"/>
          <c:y val="3.1154032854444458E-2"/>
          <c:w val="0.6420900807210419"/>
          <c:h val="0.8811386659590455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dzieci!$X$4</c:f>
              <c:strCache>
                <c:ptCount val="1"/>
                <c:pt idx="0">
                  <c:v>Tak, ale z innymi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numRef>
              <c:f>dzieci!$W$5:$W$20</c:f>
              <c:numCache>
                <c:formatCode>0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dzieci!$X$5:$X$20</c:f>
              <c:numCache>
                <c:formatCode>0%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3.7878787878787894E-2</c:v>
                </c:pt>
                <c:pt idx="3">
                  <c:v>7.0080862533692723E-2</c:v>
                </c:pt>
                <c:pt idx="4">
                  <c:v>0.21842105263157896</c:v>
                </c:pt>
                <c:pt idx="5">
                  <c:v>0.30715935334872985</c:v>
                </c:pt>
                <c:pt idx="6">
                  <c:v>0.37250000000000011</c:v>
                </c:pt>
                <c:pt idx="7">
                  <c:v>0.42995169082125617</c:v>
                </c:pt>
                <c:pt idx="8">
                  <c:v>0.43701799485861192</c:v>
                </c:pt>
                <c:pt idx="9">
                  <c:v>0.31715210355987078</c:v>
                </c:pt>
                <c:pt idx="10">
                  <c:v>0.23780487804878042</c:v>
                </c:pt>
                <c:pt idx="11">
                  <c:v>0.25621890547263682</c:v>
                </c:pt>
                <c:pt idx="12">
                  <c:v>0.1556122448979593</c:v>
                </c:pt>
                <c:pt idx="13">
                  <c:v>7.58807588075881E-2</c:v>
                </c:pt>
                <c:pt idx="14">
                  <c:v>8.974358974358973E-2</c:v>
                </c:pt>
                <c:pt idx="15">
                  <c:v>5.8981233243967833E-2</c:v>
                </c:pt>
              </c:numCache>
            </c:numRef>
          </c:val>
        </c:ser>
        <c:ser>
          <c:idx val="1"/>
          <c:order val="1"/>
          <c:tx>
            <c:strRef>
              <c:f>dzieci!$Y$4</c:f>
              <c:strCache>
                <c:ptCount val="1"/>
                <c:pt idx="0">
                  <c:v>Tak, samodzielnie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dzieci!$W$5:$W$20</c:f>
              <c:numCache>
                <c:formatCode>0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dzieci!$Y$5:$Y$20</c:f>
              <c:numCache>
                <c:formatCode>0%</c:formatCode>
                <c:ptCount val="16"/>
                <c:pt idx="0">
                  <c:v>0</c:v>
                </c:pt>
                <c:pt idx="1">
                  <c:v>9.9667774086378766E-3</c:v>
                </c:pt>
                <c:pt idx="2">
                  <c:v>7.5757575757575794E-3</c:v>
                </c:pt>
                <c:pt idx="3">
                  <c:v>0</c:v>
                </c:pt>
                <c:pt idx="4">
                  <c:v>3.4210526315789476E-2</c:v>
                </c:pt>
                <c:pt idx="5">
                  <c:v>8.083140877598155E-2</c:v>
                </c:pt>
                <c:pt idx="6">
                  <c:v>0.17500000000000004</c:v>
                </c:pt>
                <c:pt idx="7">
                  <c:v>0.27536231884057982</c:v>
                </c:pt>
                <c:pt idx="8">
                  <c:v>0.38817480719794378</c:v>
                </c:pt>
                <c:pt idx="9">
                  <c:v>0.51779935275080924</c:v>
                </c:pt>
                <c:pt idx="10">
                  <c:v>0.63109756097560976</c:v>
                </c:pt>
                <c:pt idx="11">
                  <c:v>0.65671641791044799</c:v>
                </c:pt>
                <c:pt idx="12">
                  <c:v>0.7678571428571429</c:v>
                </c:pt>
                <c:pt idx="13">
                  <c:v>0.87533875338753409</c:v>
                </c:pt>
                <c:pt idx="14">
                  <c:v>0.83589743589743593</c:v>
                </c:pt>
                <c:pt idx="15">
                  <c:v>0.88471849865951779</c:v>
                </c:pt>
              </c:numCache>
            </c:numRef>
          </c:val>
        </c:ser>
        <c:ser>
          <c:idx val="2"/>
          <c:order val="2"/>
          <c:tx>
            <c:strRef>
              <c:f>dzieci!$Z$4</c:f>
              <c:strCache>
                <c:ptCount val="1"/>
                <c:pt idx="0">
                  <c:v>Nie, z powodu schorzenia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numRef>
              <c:f>dzieci!$W$5:$W$20</c:f>
              <c:numCache>
                <c:formatCode>0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dzieci!$Z$5:$Z$20</c:f>
              <c:numCache>
                <c:formatCode>0%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2.6315789473684219E-3</c:v>
                </c:pt>
                <c:pt idx="5">
                  <c:v>6.9284064665127024E-3</c:v>
                </c:pt>
                <c:pt idx="6">
                  <c:v>1.0000000000000004E-2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2.5510204081632647E-3</c:v>
                </c:pt>
                <c:pt idx="13">
                  <c:v>2.710027100271004E-3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ser>
          <c:idx val="3"/>
          <c:order val="3"/>
          <c:tx>
            <c:strRef>
              <c:f>dzieci!$AA$4</c:f>
              <c:strCache>
                <c:ptCount val="1"/>
                <c:pt idx="0">
                  <c:v>Nie, bo nie umie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numRef>
              <c:f>dzieci!$W$5:$W$20</c:f>
              <c:numCache>
                <c:formatCode>0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dzieci!$AA$5:$AA$20</c:f>
              <c:numCache>
                <c:formatCode>0%</c:formatCode>
                <c:ptCount val="16"/>
                <c:pt idx="0">
                  <c:v>3.4482758620689655E-2</c:v>
                </c:pt>
                <c:pt idx="1">
                  <c:v>1.32890365448505E-2</c:v>
                </c:pt>
                <c:pt idx="2">
                  <c:v>2.6515151515151516E-2</c:v>
                </c:pt>
                <c:pt idx="3">
                  <c:v>3.7735849056603793E-2</c:v>
                </c:pt>
                <c:pt idx="4">
                  <c:v>5.7894736842105318E-2</c:v>
                </c:pt>
                <c:pt idx="5">
                  <c:v>5.542725173210164E-2</c:v>
                </c:pt>
                <c:pt idx="6">
                  <c:v>4.7500000000000014E-2</c:v>
                </c:pt>
                <c:pt idx="7">
                  <c:v>4.1062801932367166E-2</c:v>
                </c:pt>
                <c:pt idx="8">
                  <c:v>2.8277634961439591E-2</c:v>
                </c:pt>
                <c:pt idx="9">
                  <c:v>2.9126213592233007E-2</c:v>
                </c:pt>
                <c:pt idx="10">
                  <c:v>2.1341463414634158E-2</c:v>
                </c:pt>
                <c:pt idx="11">
                  <c:v>4.9751243781094526E-3</c:v>
                </c:pt>
                <c:pt idx="12">
                  <c:v>5.1020408163265285E-3</c:v>
                </c:pt>
                <c:pt idx="13">
                  <c:v>5.4200542005420054E-3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</c:ser>
        <c:ser>
          <c:idx val="4"/>
          <c:order val="4"/>
          <c:tx>
            <c:strRef>
              <c:f>dzieci!$AB$4</c:f>
              <c:strCache>
                <c:ptCount val="1"/>
                <c:pt idx="0">
                  <c:v>Nie, nie ma w domu dostępu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numRef>
              <c:f>dzieci!$W$5:$W$20</c:f>
              <c:numCache>
                <c:formatCode>0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dzieci!$AB$5:$AB$20</c:f>
              <c:numCache>
                <c:formatCode>0%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3.7878787878787897E-3</c:v>
                </c:pt>
                <c:pt idx="3">
                  <c:v>8.0862533692722376E-3</c:v>
                </c:pt>
                <c:pt idx="4">
                  <c:v>1.0526315789473684E-2</c:v>
                </c:pt>
                <c:pt idx="5">
                  <c:v>3.2332563510392612E-2</c:v>
                </c:pt>
                <c:pt idx="6">
                  <c:v>3.2500000000000001E-2</c:v>
                </c:pt>
                <c:pt idx="7">
                  <c:v>5.0724637681159424E-2</c:v>
                </c:pt>
                <c:pt idx="8">
                  <c:v>4.1131105398457539E-2</c:v>
                </c:pt>
                <c:pt idx="9">
                  <c:v>4.854368932038837E-2</c:v>
                </c:pt>
                <c:pt idx="10">
                  <c:v>6.097560975609756E-2</c:v>
                </c:pt>
                <c:pt idx="11">
                  <c:v>4.7263681592039822E-2</c:v>
                </c:pt>
                <c:pt idx="12">
                  <c:v>5.8673469387755091E-2</c:v>
                </c:pt>
                <c:pt idx="13">
                  <c:v>4.065040650406504E-2</c:v>
                </c:pt>
                <c:pt idx="14">
                  <c:v>7.179487179487179E-2</c:v>
                </c:pt>
                <c:pt idx="15">
                  <c:v>5.6300268096514762E-2</c:v>
                </c:pt>
              </c:numCache>
            </c:numRef>
          </c:val>
        </c:ser>
        <c:ser>
          <c:idx val="5"/>
          <c:order val="5"/>
          <c:tx>
            <c:strRef>
              <c:f>dzieci!$AC$4</c:f>
              <c:strCache>
                <c:ptCount val="1"/>
                <c:pt idx="0">
                  <c:v>Nie, jest za małe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cat>
            <c:numRef>
              <c:f>dzieci!$W$5:$W$20</c:f>
              <c:numCache>
                <c:formatCode>0</c:formatCode>
                <c:ptCount val="1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</c:numCache>
            </c:numRef>
          </c:cat>
          <c:val>
            <c:numRef>
              <c:f>dzieci!$AC$5:$AC$20</c:f>
              <c:numCache>
                <c:formatCode>0%</c:formatCode>
                <c:ptCount val="16"/>
                <c:pt idx="0">
                  <c:v>0.96551724137931039</c:v>
                </c:pt>
                <c:pt idx="1">
                  <c:v>0.97674418604651192</c:v>
                </c:pt>
                <c:pt idx="2">
                  <c:v>0.9242424242424242</c:v>
                </c:pt>
                <c:pt idx="3">
                  <c:v>0.88409703504043125</c:v>
                </c:pt>
                <c:pt idx="4">
                  <c:v>0.67631578947368443</c:v>
                </c:pt>
                <c:pt idx="5">
                  <c:v>0.51732101616628201</c:v>
                </c:pt>
                <c:pt idx="6">
                  <c:v>0.36250000000000016</c:v>
                </c:pt>
                <c:pt idx="7">
                  <c:v>0.20289855072463769</c:v>
                </c:pt>
                <c:pt idx="8">
                  <c:v>0.10539845758354756</c:v>
                </c:pt>
                <c:pt idx="9">
                  <c:v>8.7378640776699074E-2</c:v>
                </c:pt>
                <c:pt idx="10">
                  <c:v>4.8780487804878092E-2</c:v>
                </c:pt>
                <c:pt idx="11">
                  <c:v>3.4825870646766191E-2</c:v>
                </c:pt>
                <c:pt idx="12">
                  <c:v>1.0204081632653066E-2</c:v>
                </c:pt>
                <c:pt idx="13">
                  <c:v>0</c:v>
                </c:pt>
                <c:pt idx="14">
                  <c:v>2.5641025641025654E-3</c:v>
                </c:pt>
                <c:pt idx="1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26699776"/>
        <c:axId val="126714240"/>
      </c:barChart>
      <c:catAx>
        <c:axId val="1266997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wiek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crossAx val="126714240"/>
        <c:crosses val="autoZero"/>
        <c:auto val="1"/>
        <c:lblAlgn val="ctr"/>
        <c:lblOffset val="100"/>
        <c:noMultiLvlLbl val="0"/>
      </c:catAx>
      <c:valAx>
        <c:axId val="12671424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procent osób w danym wieku</a:t>
                </a:r>
              </a:p>
            </c:rich>
          </c:tx>
          <c:layout>
            <c:manualLayout>
              <c:xMode val="edge"/>
              <c:yMode val="edge"/>
              <c:x val="8.1884644952692955E-3"/>
              <c:y val="0.32914687686973665"/>
            </c:manualLayout>
          </c:layout>
          <c:overlay val="0"/>
        </c:title>
        <c:numFmt formatCode="0%" sourceLinked="1"/>
        <c:majorTickMark val="out"/>
        <c:minorTickMark val="none"/>
        <c:tickLblPos val="nextTo"/>
        <c:crossAx val="1266997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892282576387564"/>
          <c:y val="3.9523522397332887E-2"/>
          <c:w val="0.18288870974085553"/>
          <c:h val="0.89094608153005228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lata0311!$J$6</c:f>
              <c:strCache>
                <c:ptCount val="1"/>
                <c:pt idx="0">
                  <c:v>16-24 lat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lata0311!$K$6:$P$6</c:f>
              <c:numCache>
                <c:formatCode>0.0</c:formatCode>
                <c:ptCount val="6"/>
                <c:pt idx="0" formatCode="General">
                  <c:v>56.1</c:v>
                </c:pt>
                <c:pt idx="1">
                  <c:v>72.683264177040115</c:v>
                </c:pt>
                <c:pt idx="2">
                  <c:v>76.526032315978384</c:v>
                </c:pt>
                <c:pt idx="3">
                  <c:v>86.838472158306388</c:v>
                </c:pt>
                <c:pt idx="4">
                  <c:v>93.142857142857054</c:v>
                </c:pt>
                <c:pt idx="5">
                  <c:v>96.6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lata0311!$J$7</c:f>
              <c:strCache>
                <c:ptCount val="1"/>
                <c:pt idx="0">
                  <c:v>25-34 lat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lata0311!$K$7:$P$7</c:f>
              <c:numCache>
                <c:formatCode>0.0</c:formatCode>
                <c:ptCount val="6"/>
                <c:pt idx="0" formatCode="General">
                  <c:v>34.700000000000003</c:v>
                </c:pt>
                <c:pt idx="1">
                  <c:v>49.163636363636336</c:v>
                </c:pt>
                <c:pt idx="2">
                  <c:v>59.352669188734744</c:v>
                </c:pt>
                <c:pt idx="3">
                  <c:v>73.708176598693271</c:v>
                </c:pt>
                <c:pt idx="4">
                  <c:v>85.902327355970982</c:v>
                </c:pt>
                <c:pt idx="5">
                  <c:v>88.4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lata0311!$J$8</c:f>
              <c:strCache>
                <c:ptCount val="1"/>
                <c:pt idx="0">
                  <c:v>35-44 lat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lata0311!$K$8:$P$8</c:f>
              <c:numCache>
                <c:formatCode>0.0</c:formatCode>
                <c:ptCount val="6"/>
                <c:pt idx="0" formatCode="General">
                  <c:v>23.4</c:v>
                </c:pt>
                <c:pt idx="1">
                  <c:v>35.214881334188576</c:v>
                </c:pt>
                <c:pt idx="2">
                  <c:v>45.910020449897722</c:v>
                </c:pt>
                <c:pt idx="3">
                  <c:v>62.072384729796724</c:v>
                </c:pt>
                <c:pt idx="4">
                  <c:v>75.658689871887788</c:v>
                </c:pt>
                <c:pt idx="5">
                  <c:v>82.3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lata0311!$J$9</c:f>
              <c:strCache>
                <c:ptCount val="1"/>
                <c:pt idx="0">
                  <c:v>45-59 lat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lata0311!$K$9:$P$9</c:f>
              <c:numCache>
                <c:formatCode>0.0</c:formatCode>
                <c:ptCount val="6"/>
                <c:pt idx="0" formatCode="General">
                  <c:v>12.4</c:v>
                </c:pt>
                <c:pt idx="1">
                  <c:v>21.575342465753426</c:v>
                </c:pt>
                <c:pt idx="2">
                  <c:v>31.695114773396114</c:v>
                </c:pt>
                <c:pt idx="3">
                  <c:v>39.472190692395003</c:v>
                </c:pt>
                <c:pt idx="4">
                  <c:v>49.877327175638555</c:v>
                </c:pt>
                <c:pt idx="5">
                  <c:v>55.2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lata0311!$J$10</c:f>
              <c:strCache>
                <c:ptCount val="1"/>
                <c:pt idx="0">
                  <c:v>60-64 lat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lata0311!$K$10:$P$10</c:f>
              <c:numCache>
                <c:formatCode>0.0</c:formatCode>
                <c:ptCount val="6"/>
                <c:pt idx="0" formatCode="General">
                  <c:v>2.8</c:v>
                </c:pt>
                <c:pt idx="1">
                  <c:v>7.6271186440677887</c:v>
                </c:pt>
                <c:pt idx="2">
                  <c:v>13.722126929674099</c:v>
                </c:pt>
                <c:pt idx="3">
                  <c:v>20.592286501377387</c:v>
                </c:pt>
                <c:pt idx="4">
                  <c:v>29.225551158846805</c:v>
                </c:pt>
                <c:pt idx="5">
                  <c:v>35.5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lata0311!$J$11</c:f>
              <c:strCache>
                <c:ptCount val="1"/>
                <c:pt idx="0">
                  <c:v>65 i więcej lat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lata0311!$K$11:$P$11</c:f>
              <c:numCache>
                <c:formatCode>0.0</c:formatCode>
                <c:ptCount val="6"/>
                <c:pt idx="0" formatCode="General">
                  <c:v>0.9</c:v>
                </c:pt>
                <c:pt idx="1">
                  <c:v>2.8085735402808591</c:v>
                </c:pt>
                <c:pt idx="2">
                  <c:v>3.5768261964735499</c:v>
                </c:pt>
                <c:pt idx="3">
                  <c:v>5.7560745458834628</c:v>
                </c:pt>
                <c:pt idx="4">
                  <c:v>10.594013096351723</c:v>
                </c:pt>
                <c:pt idx="5">
                  <c:v>14.1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788352"/>
        <c:axId val="126789888"/>
      </c:lineChart>
      <c:catAx>
        <c:axId val="12678835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6789888"/>
        <c:crosses val="autoZero"/>
        <c:auto val="1"/>
        <c:lblAlgn val="ctr"/>
        <c:lblOffset val="100"/>
        <c:noMultiLvlLbl val="0"/>
      </c:catAx>
      <c:valAx>
        <c:axId val="12678988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odsetek osób korzystających z internetu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78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834688332049388"/>
          <c:y val="6.3783740449901913E-2"/>
          <c:w val="0.15452126509193001"/>
          <c:h val="0.77561673671208364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500"/>
      </a:pPr>
      <a:endParaRPr lang="pl-PL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186992291022803E-2"/>
          <c:y val="2.3170474595249593E-2"/>
          <c:w val="0.76213832401259762"/>
          <c:h val="0.8610433763208027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technologie2011!$AG$6</c:f>
              <c:strCache>
                <c:ptCount val="1"/>
                <c:pt idx="0">
                  <c:v>16-24 lat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technologie2011!$AH$4:$AO$5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technologie2011!$AH$6:$AO$6</c:f>
              <c:numCache>
                <c:formatCode>0.0</c:formatCode>
                <c:ptCount val="8"/>
                <c:pt idx="0">
                  <c:v>40.089285714285715</c:v>
                </c:pt>
                <c:pt idx="1">
                  <c:v>37.607425232038501</c:v>
                </c:pt>
                <c:pt idx="2">
                  <c:v>32.465805471124618</c:v>
                </c:pt>
                <c:pt idx="3">
                  <c:v>28.282525653509101</c:v>
                </c:pt>
                <c:pt idx="4">
                  <c:v>19.132882882882882</c:v>
                </c:pt>
                <c:pt idx="5">
                  <c:v>20.605221994946458</c:v>
                </c:pt>
                <c:pt idx="7">
                  <c:v>1.2415933781686497</c:v>
                </c:pt>
              </c:numCache>
            </c:numRef>
          </c:val>
        </c:ser>
        <c:ser>
          <c:idx val="1"/>
          <c:order val="1"/>
          <c:tx>
            <c:strRef>
              <c:f>technologie2011!$AG$7</c:f>
              <c:strCache>
                <c:ptCount val="1"/>
                <c:pt idx="0">
                  <c:v>25-34 lat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technologie2011!$AH$4:$AO$5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technologie2011!$AH$7:$AO$7</c:f>
              <c:numCache>
                <c:formatCode>0.0</c:formatCode>
                <c:ptCount val="8"/>
                <c:pt idx="0">
                  <c:v>27.633928571428573</c:v>
                </c:pt>
                <c:pt idx="1">
                  <c:v>26.675833619800621</c:v>
                </c:pt>
                <c:pt idx="2">
                  <c:v>26.975683890577507</c:v>
                </c:pt>
                <c:pt idx="3">
                  <c:v>27.900531795371133</c:v>
                </c:pt>
                <c:pt idx="4">
                  <c:v>23.795045045045047</c:v>
                </c:pt>
                <c:pt idx="5">
                  <c:v>27.421489592106845</c:v>
                </c:pt>
                <c:pt idx="7">
                  <c:v>6.2079668908432488</c:v>
                </c:pt>
              </c:numCache>
            </c:numRef>
          </c:val>
        </c:ser>
        <c:ser>
          <c:idx val="2"/>
          <c:order val="2"/>
          <c:tx>
            <c:strRef>
              <c:f>technologie2011!$AG$8</c:f>
              <c:strCache>
                <c:ptCount val="1"/>
                <c:pt idx="0">
                  <c:v>35-44 lat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technologie2011!$AH$4:$AO$5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technologie2011!$AH$8:$AO$8</c:f>
              <c:numCache>
                <c:formatCode>0.0</c:formatCode>
                <c:ptCount val="8"/>
                <c:pt idx="0">
                  <c:v>15.892857142857142</c:v>
                </c:pt>
                <c:pt idx="1">
                  <c:v>16.156754898590581</c:v>
                </c:pt>
                <c:pt idx="2">
                  <c:v>17.116261398176292</c:v>
                </c:pt>
                <c:pt idx="3">
                  <c:v>18.777619653958507</c:v>
                </c:pt>
                <c:pt idx="4">
                  <c:v>21.542792792792792</c:v>
                </c:pt>
                <c:pt idx="5">
                  <c:v>21.892672361929971</c:v>
                </c:pt>
                <c:pt idx="7">
                  <c:v>8.0910501810657003</c:v>
                </c:pt>
              </c:numCache>
            </c:numRef>
          </c:val>
        </c:ser>
        <c:ser>
          <c:idx val="3"/>
          <c:order val="3"/>
          <c:tx>
            <c:strRef>
              <c:f>technologie2011!$AG$9</c:f>
              <c:strCache>
                <c:ptCount val="1"/>
                <c:pt idx="0">
                  <c:v>45-59 lat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technologie2011!$AH$4:$AO$5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technologie2011!$AH$9:$AO$9</c:f>
              <c:numCache>
                <c:formatCode>0.0</c:formatCode>
                <c:ptCount val="8"/>
                <c:pt idx="0">
                  <c:v>15</c:v>
                </c:pt>
                <c:pt idx="1">
                  <c:v>17.359917497421794</c:v>
                </c:pt>
                <c:pt idx="2">
                  <c:v>20.611702127659573</c:v>
                </c:pt>
                <c:pt idx="3">
                  <c:v>20.94225151674032</c:v>
                </c:pt>
                <c:pt idx="4">
                  <c:v>27.105855855855857</c:v>
                </c:pt>
                <c:pt idx="5">
                  <c:v>21.802430513776923</c:v>
                </c:pt>
                <c:pt idx="7">
                  <c:v>30.491464045525092</c:v>
                </c:pt>
              </c:numCache>
            </c:numRef>
          </c:val>
        </c:ser>
        <c:ser>
          <c:idx val="4"/>
          <c:order val="4"/>
          <c:tx>
            <c:strRef>
              <c:f>technologie2011!$AG$10</c:f>
              <c:strCache>
                <c:ptCount val="1"/>
                <c:pt idx="0">
                  <c:v>60-64 lat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technologie2011!$AH$4:$AO$5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technologie2011!$AH$10:$AO$10</c:f>
              <c:numCache>
                <c:formatCode>0.0</c:formatCode>
                <c:ptCount val="8"/>
                <c:pt idx="0">
                  <c:v>0.5803571428571429</c:v>
                </c:pt>
                <c:pt idx="1">
                  <c:v>0.96253007906497079</c:v>
                </c:pt>
                <c:pt idx="2">
                  <c:v>1.5387537993920972</c:v>
                </c:pt>
                <c:pt idx="3">
                  <c:v>2.2769829975282749</c:v>
                </c:pt>
                <c:pt idx="4">
                  <c:v>4.8198198198198199</c:v>
                </c:pt>
                <c:pt idx="5">
                  <c:v>4.4579472987606783</c:v>
                </c:pt>
                <c:pt idx="7">
                  <c:v>13.95757889291257</c:v>
                </c:pt>
              </c:numCache>
            </c:numRef>
          </c:val>
        </c:ser>
        <c:ser>
          <c:idx val="5"/>
          <c:order val="5"/>
          <c:tx>
            <c:strRef>
              <c:f>technologie2011!$AG$11</c:f>
              <c:strCache>
                <c:ptCount val="1"/>
                <c:pt idx="0">
                  <c:v>65 i więcej lat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technologie2011!$AH$4:$AO$5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technologie2011!$AH$11:$AO$11</c:f>
              <c:numCache>
                <c:formatCode>0.0</c:formatCode>
                <c:ptCount val="8"/>
                <c:pt idx="0">
                  <c:v>0.8035714285714286</c:v>
                </c:pt>
                <c:pt idx="1">
                  <c:v>1.2375386730835338</c:v>
                </c:pt>
                <c:pt idx="2">
                  <c:v>1.2917933130699089</c:v>
                </c:pt>
                <c:pt idx="3">
                  <c:v>1.8200883828926673</c:v>
                </c:pt>
                <c:pt idx="4">
                  <c:v>3.6036036036036037</c:v>
                </c:pt>
                <c:pt idx="5">
                  <c:v>3.8202382384791242</c:v>
                </c:pt>
                <c:pt idx="7">
                  <c:v>40.010346611484735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118642176"/>
        <c:axId val="118643712"/>
      </c:barChart>
      <c:catAx>
        <c:axId val="118642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643712"/>
        <c:crosses val="autoZero"/>
        <c:auto val="1"/>
        <c:lblAlgn val="ctr"/>
        <c:lblOffset val="100"/>
        <c:noMultiLvlLbl val="0"/>
      </c:catAx>
      <c:valAx>
        <c:axId val="118643712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0%" sourceLinked="1"/>
        <c:majorTickMark val="out"/>
        <c:minorTickMark val="none"/>
        <c:tickLblPos val="nextTo"/>
        <c:crossAx val="118642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467912072655094"/>
          <c:y val="0.15104568840557694"/>
          <c:w val="9.9154782826232662E-2"/>
          <c:h val="0.5749512317726130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28718888936435"/>
          <c:y val="2.9531934089680412E-2"/>
          <c:w val="0.68248036945006441"/>
          <c:h val="0.84208576594881002"/>
        </c:manualLayout>
      </c:layout>
      <c:lineChart>
        <c:grouping val="standard"/>
        <c:varyColors val="0"/>
        <c:ser>
          <c:idx val="0"/>
          <c:order val="0"/>
          <c:tx>
            <c:strRef>
              <c:f>lata0311!$J$21</c:f>
              <c:strCache>
                <c:ptCount val="1"/>
                <c:pt idx="0">
                  <c:v>Podstawowe i niższe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lata0311!$K$21:$P$21</c:f>
              <c:numCache>
                <c:formatCode>0.0</c:formatCode>
                <c:ptCount val="6"/>
                <c:pt idx="0" formatCode="General">
                  <c:v>2.1</c:v>
                </c:pt>
                <c:pt idx="1">
                  <c:v>3.5953686776355878</c:v>
                </c:pt>
                <c:pt idx="2">
                  <c:v>3.7709497206703912</c:v>
                </c:pt>
                <c:pt idx="3">
                  <c:v>7.2320376914016524</c:v>
                </c:pt>
                <c:pt idx="4">
                  <c:v>10.232202092370498</c:v>
                </c:pt>
                <c:pt idx="5">
                  <c:v>11.8161925601751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lata0311!$J$22</c:f>
              <c:strCache>
                <c:ptCount val="1"/>
                <c:pt idx="0">
                  <c:v>Zasadnicze/ gimnazjum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lata0311!$K$22:$P$22</c:f>
              <c:numCache>
                <c:formatCode>0.0</c:formatCode>
                <c:ptCount val="6"/>
                <c:pt idx="0" formatCode="General">
                  <c:v>6.2</c:v>
                </c:pt>
                <c:pt idx="1">
                  <c:v>15.180935569285086</c:v>
                </c:pt>
                <c:pt idx="2">
                  <c:v>19.807213930348244</c:v>
                </c:pt>
                <c:pt idx="3">
                  <c:v>31.334289813486375</c:v>
                </c:pt>
                <c:pt idx="4">
                  <c:v>41.696375519904976</c:v>
                </c:pt>
                <c:pt idx="5">
                  <c:v>46.554908367665895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lata0311!$J$23</c:f>
              <c:strCache>
                <c:ptCount val="1"/>
                <c:pt idx="0">
                  <c:v>Średnie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lata0311!$K$23:$P$23</c:f>
              <c:numCache>
                <c:formatCode>0.0</c:formatCode>
                <c:ptCount val="6"/>
                <c:pt idx="0" formatCode="General">
                  <c:v>23.6</c:v>
                </c:pt>
                <c:pt idx="1">
                  <c:v>36.706613404349753</c:v>
                </c:pt>
                <c:pt idx="2">
                  <c:v>45.378635185718394</c:v>
                </c:pt>
                <c:pt idx="3">
                  <c:v>56.367725611470341</c:v>
                </c:pt>
                <c:pt idx="4">
                  <c:v>66.465044310029469</c:v>
                </c:pt>
                <c:pt idx="5">
                  <c:v>71.866630958757398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lata0311!$J$24</c:f>
              <c:strCache>
                <c:ptCount val="1"/>
                <c:pt idx="0">
                  <c:v>Wyższe i policealne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lata0311!$K$24:$P$24</c:f>
              <c:numCache>
                <c:formatCode>0.0</c:formatCode>
                <c:ptCount val="6"/>
                <c:pt idx="0" formatCode="General">
                  <c:v>52</c:v>
                </c:pt>
                <c:pt idx="1">
                  <c:v>65.488721804511258</c:v>
                </c:pt>
                <c:pt idx="2">
                  <c:v>76.850663243474543</c:v>
                </c:pt>
                <c:pt idx="3">
                  <c:v>83.399760860900756</c:v>
                </c:pt>
                <c:pt idx="4">
                  <c:v>88.554216867469819</c:v>
                </c:pt>
                <c:pt idx="5">
                  <c:v>91.030240902101482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lata0311!$J$25</c:f>
              <c:strCache>
                <c:ptCount val="1"/>
                <c:pt idx="0">
                  <c:v>Uczący się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lata0311!$K$25:$P$25</c:f>
              <c:numCache>
                <c:formatCode>0.0</c:formatCode>
                <c:ptCount val="6"/>
                <c:pt idx="0" formatCode="General">
                  <c:v>71.8</c:v>
                </c:pt>
                <c:pt idx="1">
                  <c:v>84.190715181932262</c:v>
                </c:pt>
                <c:pt idx="2">
                  <c:v>85.281065088757458</c:v>
                </c:pt>
                <c:pt idx="3">
                  <c:v>93.721013200142778</c:v>
                </c:pt>
                <c:pt idx="4">
                  <c:v>96.882951653944019</c:v>
                </c:pt>
                <c:pt idx="5">
                  <c:v>98.599819331526589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723328"/>
        <c:axId val="118724864"/>
      </c:lineChart>
      <c:catAx>
        <c:axId val="1187233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724864"/>
        <c:crosses val="autoZero"/>
        <c:auto val="1"/>
        <c:lblAlgn val="ctr"/>
        <c:lblOffset val="100"/>
        <c:noMultiLvlLbl val="0"/>
      </c:catAx>
      <c:valAx>
        <c:axId val="118724864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odsetek osób korzystających z internetu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18723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607896354431463"/>
          <c:y val="7.111834542173677E-2"/>
          <c:w val="0.17296403782211597"/>
          <c:h val="0.73061710844741778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500"/>
      </a:pPr>
      <a:endParaRPr lang="pl-PL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6166915837747E-2"/>
          <c:y val="2.9531934089680412E-2"/>
          <c:w val="0.65930763209506993"/>
          <c:h val="0.84208576594881002"/>
        </c:manualLayout>
      </c:layout>
      <c:lineChart>
        <c:grouping val="standard"/>
        <c:varyColors val="0"/>
        <c:ser>
          <c:idx val="0"/>
          <c:order val="0"/>
          <c:tx>
            <c:strRef>
              <c:f>lata0311!$J$32</c:f>
              <c:strCache>
                <c:ptCount val="1"/>
                <c:pt idx="0">
                  <c:v>dolny kwartyl dochodów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lata0311!$K$32:$P$32</c:f>
              <c:numCache>
                <c:formatCode>0.0</c:formatCode>
                <c:ptCount val="6"/>
                <c:pt idx="0" formatCode="General">
                  <c:v>11.2</c:v>
                </c:pt>
                <c:pt idx="1">
                  <c:v>20</c:v>
                </c:pt>
                <c:pt idx="2">
                  <c:v>26.380583890256769</c:v>
                </c:pt>
                <c:pt idx="3" formatCode="General">
                  <c:v>34.6</c:v>
                </c:pt>
                <c:pt idx="4" formatCode="General">
                  <c:v>41.6</c:v>
                </c:pt>
                <c:pt idx="5">
                  <c:v>48.5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lata0311!$J$33</c:f>
              <c:strCache>
                <c:ptCount val="1"/>
                <c:pt idx="0">
                  <c:v>drugi kwartyl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lata0311!$K$33:$P$33</c:f>
              <c:numCache>
                <c:formatCode>0.0</c:formatCode>
                <c:ptCount val="6"/>
                <c:pt idx="0" formatCode="General">
                  <c:v>16.7</c:v>
                </c:pt>
                <c:pt idx="1">
                  <c:v>26.6</c:v>
                </c:pt>
                <c:pt idx="2">
                  <c:v>33.216415292879745</c:v>
                </c:pt>
                <c:pt idx="3" formatCode="General">
                  <c:v>41.1</c:v>
                </c:pt>
                <c:pt idx="4" formatCode="General">
                  <c:v>54.7</c:v>
                </c:pt>
                <c:pt idx="5">
                  <c:v>54.2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lata0311!$J$34</c:f>
              <c:strCache>
                <c:ptCount val="1"/>
                <c:pt idx="0">
                  <c:v>trzeci kwartyl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lata0311!$K$34:$P$34</c:f>
              <c:numCache>
                <c:formatCode>0.0</c:formatCode>
                <c:ptCount val="6"/>
                <c:pt idx="0" formatCode="General">
                  <c:v>22.9</c:v>
                </c:pt>
                <c:pt idx="1">
                  <c:v>32.5</c:v>
                </c:pt>
                <c:pt idx="2">
                  <c:v>43.630017452006975</c:v>
                </c:pt>
                <c:pt idx="3" formatCode="General">
                  <c:v>52.9</c:v>
                </c:pt>
                <c:pt idx="4" formatCode="General">
                  <c:v>60.1</c:v>
                </c:pt>
                <c:pt idx="5">
                  <c:v>65.400000000000006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lata0311!$J$35</c:f>
              <c:strCache>
                <c:ptCount val="1"/>
                <c:pt idx="0">
                  <c:v>górny kwartyl dochodów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lata0311!$K$35:$P$35</c:f>
              <c:numCache>
                <c:formatCode>0.0</c:formatCode>
                <c:ptCount val="6"/>
                <c:pt idx="0" formatCode="General">
                  <c:v>37.300000000000004</c:v>
                </c:pt>
                <c:pt idx="1">
                  <c:v>48.3</c:v>
                </c:pt>
                <c:pt idx="2">
                  <c:v>60.223307745987462</c:v>
                </c:pt>
                <c:pt idx="3" formatCode="General">
                  <c:v>72.400000000000006</c:v>
                </c:pt>
                <c:pt idx="4" formatCode="General">
                  <c:v>80.8</c:v>
                </c:pt>
                <c:pt idx="5">
                  <c:v>82.9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6819328"/>
        <c:axId val="126837888"/>
      </c:lineChart>
      <c:catAx>
        <c:axId val="1268193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dochody na osobę</a:t>
                </a:r>
                <a:r>
                  <a:rPr lang="pl-PL" baseline="0"/>
                  <a:t> w gospodarstwie domowym</a:t>
                </a:r>
                <a:endParaRPr lang="pl-PL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26837888"/>
        <c:crosses val="autoZero"/>
        <c:auto val="1"/>
        <c:lblAlgn val="ctr"/>
        <c:lblOffset val="100"/>
        <c:noMultiLvlLbl val="0"/>
      </c:catAx>
      <c:valAx>
        <c:axId val="126837888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odsetek osób korzystających z internetu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6819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552245077617962"/>
          <c:y val="0.15731231932496237"/>
          <c:w val="0.24629893603970357"/>
          <c:h val="0.53515936037360767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500"/>
      </a:pPr>
      <a:endParaRPr lang="pl-PL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965311088364119"/>
          <c:y val="6.7409356718421382E-2"/>
          <c:w val="0.64125200185510689"/>
          <c:h val="0.85284072045119763"/>
        </c:manualLayout>
      </c:layout>
      <c:lineChart>
        <c:grouping val="standard"/>
        <c:varyColors val="0"/>
        <c:ser>
          <c:idx val="0"/>
          <c:order val="0"/>
          <c:tx>
            <c:strRef>
              <c:f>lata0311!$J$12</c:f>
              <c:strCache>
                <c:ptCount val="1"/>
                <c:pt idx="0">
                  <c:v>prac. sektora publicznego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lata0311!$K$12:$P$12</c:f>
              <c:numCache>
                <c:formatCode>0.0</c:formatCode>
                <c:ptCount val="6"/>
                <c:pt idx="0" formatCode="General">
                  <c:v>35.5</c:v>
                </c:pt>
                <c:pt idx="1">
                  <c:v>55.610561056105595</c:v>
                </c:pt>
                <c:pt idx="2">
                  <c:v>66.411378555798649</c:v>
                </c:pt>
                <c:pt idx="3">
                  <c:v>76.4153627311522</c:v>
                </c:pt>
                <c:pt idx="4">
                  <c:v>82.957619477006389</c:v>
                </c:pt>
                <c:pt idx="5">
                  <c:v>87.2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lata0311!$J$13</c:f>
              <c:strCache>
                <c:ptCount val="1"/>
                <c:pt idx="0">
                  <c:v>prac. sektora prywatnego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lata0311!$K$13:$P$13</c:f>
              <c:numCache>
                <c:formatCode>0.0</c:formatCode>
                <c:ptCount val="6"/>
                <c:pt idx="0" formatCode="General">
                  <c:v>32.700000000000003</c:v>
                </c:pt>
                <c:pt idx="1">
                  <c:v>42.184434270765195</c:v>
                </c:pt>
                <c:pt idx="2">
                  <c:v>51.47969717825189</c:v>
                </c:pt>
                <c:pt idx="3">
                  <c:v>66.254329539831772</c:v>
                </c:pt>
                <c:pt idx="4">
                  <c:v>74.777030198716886</c:v>
                </c:pt>
                <c:pt idx="5">
                  <c:v>81.599999999999994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lata0311!$J$14</c:f>
              <c:strCache>
                <c:ptCount val="1"/>
                <c:pt idx="0">
                  <c:v>prywatni przedsiębiorcy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lata0311!$K$14:$P$14</c:f>
              <c:numCache>
                <c:formatCode>0.0</c:formatCode>
                <c:ptCount val="6"/>
                <c:pt idx="0" formatCode="General">
                  <c:v>38.800000000000004</c:v>
                </c:pt>
                <c:pt idx="1">
                  <c:v>52.259887005649645</c:v>
                </c:pt>
                <c:pt idx="2">
                  <c:v>69.21675774134799</c:v>
                </c:pt>
                <c:pt idx="3">
                  <c:v>80.494505494505574</c:v>
                </c:pt>
                <c:pt idx="4">
                  <c:v>85.243055555555557</c:v>
                </c:pt>
                <c:pt idx="5">
                  <c:v>87.9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lata0311!$J$15</c:f>
              <c:strCache>
                <c:ptCount val="1"/>
                <c:pt idx="0">
                  <c:v>rolnicy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lata0311!$K$15:$P$15</c:f>
              <c:numCache>
                <c:formatCode>0.0</c:formatCode>
                <c:ptCount val="6"/>
                <c:pt idx="0" formatCode="General">
                  <c:v>1.7</c:v>
                </c:pt>
                <c:pt idx="1">
                  <c:v>10.61946902654868</c:v>
                </c:pt>
                <c:pt idx="2">
                  <c:v>13.207547169811319</c:v>
                </c:pt>
                <c:pt idx="3">
                  <c:v>25.292529252925245</c:v>
                </c:pt>
                <c:pt idx="4">
                  <c:v>33.00297324083251</c:v>
                </c:pt>
                <c:pt idx="5">
                  <c:v>43.2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lata0311!$J$16</c:f>
              <c:strCache>
                <c:ptCount val="1"/>
                <c:pt idx="0">
                  <c:v>renciści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lata0311!$K$16:$P$16</c:f>
              <c:numCache>
                <c:formatCode>0.0</c:formatCode>
                <c:ptCount val="6"/>
                <c:pt idx="0" formatCode="General">
                  <c:v>6.8</c:v>
                </c:pt>
                <c:pt idx="1">
                  <c:v>12.334217506631299</c:v>
                </c:pt>
                <c:pt idx="2">
                  <c:v>17.157360406091389</c:v>
                </c:pt>
                <c:pt idx="3">
                  <c:v>20.306324110671927</c:v>
                </c:pt>
                <c:pt idx="4">
                  <c:v>21.580381471389632</c:v>
                </c:pt>
                <c:pt idx="5">
                  <c:v>28.2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lata0311!$J$17</c:f>
              <c:strCache>
                <c:ptCount val="1"/>
                <c:pt idx="0">
                  <c:v>emeryci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lata0311!$K$17:$P$17</c:f>
              <c:numCache>
                <c:formatCode>0.0</c:formatCode>
                <c:ptCount val="6"/>
                <c:pt idx="0" formatCode="General">
                  <c:v>1.8</c:v>
                </c:pt>
                <c:pt idx="1">
                  <c:v>5.367057371992594</c:v>
                </c:pt>
                <c:pt idx="2">
                  <c:v>8.8419405320813773</c:v>
                </c:pt>
                <c:pt idx="3">
                  <c:v>13.276151407794138</c:v>
                </c:pt>
                <c:pt idx="4">
                  <c:v>19.656019656019655</c:v>
                </c:pt>
                <c:pt idx="5">
                  <c:v>22.5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lata0311!$J$18</c:f>
              <c:strCache>
                <c:ptCount val="1"/>
                <c:pt idx="0">
                  <c:v>uczniowie i studenci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lata0311!$K$18:$P$18</c:f>
              <c:numCache>
                <c:formatCode>0.0</c:formatCode>
                <c:ptCount val="6"/>
                <c:pt idx="0" formatCode="General">
                  <c:v>71.8</c:v>
                </c:pt>
                <c:pt idx="1">
                  <c:v>84.190715181932262</c:v>
                </c:pt>
                <c:pt idx="2">
                  <c:v>85.281065088757458</c:v>
                </c:pt>
                <c:pt idx="3">
                  <c:v>93.721013200142778</c:v>
                </c:pt>
                <c:pt idx="4">
                  <c:v>96.882951653944019</c:v>
                </c:pt>
                <c:pt idx="5">
                  <c:v>98.6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lata0311!$J$19</c:f>
              <c:strCache>
                <c:ptCount val="1"/>
                <c:pt idx="0">
                  <c:v>bezrobotni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lata0311!$K$19:$P$19</c:f>
              <c:numCache>
                <c:formatCode>0.0</c:formatCode>
                <c:ptCount val="6"/>
                <c:pt idx="0" formatCode="General">
                  <c:v>12.1</c:v>
                </c:pt>
                <c:pt idx="1">
                  <c:v>21.342281879194626</c:v>
                </c:pt>
                <c:pt idx="2">
                  <c:v>27.1461716937355</c:v>
                </c:pt>
                <c:pt idx="3">
                  <c:v>40.874035989717193</c:v>
                </c:pt>
                <c:pt idx="4">
                  <c:v>63.169768753525112</c:v>
                </c:pt>
                <c:pt idx="5">
                  <c:v>65.2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lata0311!$J$20</c:f>
              <c:strCache>
                <c:ptCount val="1"/>
                <c:pt idx="0">
                  <c:v>inni bierni zawodowo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lata0311!$K$20:$P$20</c:f>
              <c:numCache>
                <c:formatCode>0.0</c:formatCode>
                <c:ptCount val="6"/>
                <c:pt idx="0" formatCode="General">
                  <c:v>10.5</c:v>
                </c:pt>
                <c:pt idx="1">
                  <c:v>21.073825503355703</c:v>
                </c:pt>
                <c:pt idx="2">
                  <c:v>33.644859813084096</c:v>
                </c:pt>
                <c:pt idx="3">
                  <c:v>40.893203883495147</c:v>
                </c:pt>
                <c:pt idx="4">
                  <c:v>55.311676909569798</c:v>
                </c:pt>
                <c:pt idx="5">
                  <c:v>56.2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9028096"/>
        <c:axId val="129029632"/>
      </c:lineChart>
      <c:catAx>
        <c:axId val="129028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29029632"/>
        <c:crosses val="autoZero"/>
        <c:auto val="1"/>
        <c:lblAlgn val="ctr"/>
        <c:lblOffset val="100"/>
        <c:noMultiLvlLbl val="0"/>
      </c:catAx>
      <c:valAx>
        <c:axId val="12902963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odsetek osób korzystających z internetu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29028096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8740886555847212"/>
          <c:y val="5.3837382232245407E-2"/>
          <c:w val="0.21259113444152825"/>
          <c:h val="0.82623167710385625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500"/>
      </a:pPr>
      <a:endParaRPr lang="pl-PL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łącze!$AF$1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łącze!$AE$2:$AE$8</c:f>
              <c:strCache>
                <c:ptCount val="7"/>
                <c:pt idx="0">
                  <c:v>modem telefoniczny, dostęp wdzwaniany</c:v>
                </c:pt>
                <c:pt idx="1">
                  <c:v>stałe łącze u operatora telefonii stacjonarnej</c:v>
                </c:pt>
                <c:pt idx="2">
                  <c:v>stałe łącze poprzez dostawcę telewizji kablowej</c:v>
                </c:pt>
                <c:pt idx="3">
                  <c:v>inne stałe łącze np.: sieć osiedlowa, łącze lokalnego dostawcy internetu, lub łącze współdzielone, sąsiedzkie</c:v>
                </c:pt>
                <c:pt idx="4">
                  <c:v>stały dostęp przez sieć komórkową np.: BlueConnect, iPlus, czy Twój Internet; Business Everywhere Orange</c:v>
                </c:pt>
                <c:pt idx="5">
                  <c:v>dostęp do internetu przez komórkę (modem w komórce)</c:v>
                </c:pt>
                <c:pt idx="6">
                  <c:v>inne</c:v>
                </c:pt>
              </c:strCache>
            </c:strRef>
          </c:cat>
          <c:val>
            <c:numRef>
              <c:f>łącze!$AF$2:$AF$8</c:f>
              <c:numCache>
                <c:formatCode>0%</c:formatCode>
                <c:ptCount val="7"/>
                <c:pt idx="0">
                  <c:v>5.0234665285060265E-2</c:v>
                </c:pt>
                <c:pt idx="1">
                  <c:v>0.51807155438075325</c:v>
                </c:pt>
                <c:pt idx="2">
                  <c:v>0.25926191123507669</c:v>
                </c:pt>
                <c:pt idx="3">
                  <c:v>0.27028392384809208</c:v>
                </c:pt>
                <c:pt idx="4">
                  <c:v>2.6108933334676898E-2</c:v>
                </c:pt>
                <c:pt idx="5">
                  <c:v>1.8296661013043503E-2</c:v>
                </c:pt>
                <c:pt idx="6">
                  <c:v>5.0050661693545662E-2</c:v>
                </c:pt>
              </c:numCache>
            </c:numRef>
          </c:val>
        </c:ser>
        <c:ser>
          <c:idx val="1"/>
          <c:order val="1"/>
          <c:tx>
            <c:strRef>
              <c:f>łącze!$AG$1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łącze!$AE$2:$AE$8</c:f>
              <c:strCache>
                <c:ptCount val="7"/>
                <c:pt idx="0">
                  <c:v>modem telefoniczny, dostęp wdzwaniany</c:v>
                </c:pt>
                <c:pt idx="1">
                  <c:v>stałe łącze u operatora telefonii stacjonarnej</c:v>
                </c:pt>
                <c:pt idx="2">
                  <c:v>stałe łącze poprzez dostawcę telewizji kablowej</c:v>
                </c:pt>
                <c:pt idx="3">
                  <c:v>inne stałe łącze np.: sieć osiedlowa, łącze lokalnego dostawcy internetu, lub łącze współdzielone, sąsiedzkie</c:v>
                </c:pt>
                <c:pt idx="4">
                  <c:v>stały dostęp przez sieć komórkową np.: BlueConnect, iPlus, czy Twój Internet; Business Everywhere Orange</c:v>
                </c:pt>
                <c:pt idx="5">
                  <c:v>dostęp do internetu przez komórkę (modem w komórce)</c:v>
                </c:pt>
                <c:pt idx="6">
                  <c:v>inne</c:v>
                </c:pt>
              </c:strCache>
            </c:strRef>
          </c:cat>
          <c:val>
            <c:numRef>
              <c:f>łącze!$AG$2:$AG$8</c:f>
              <c:numCache>
                <c:formatCode>0%</c:formatCode>
                <c:ptCount val="7"/>
                <c:pt idx="0">
                  <c:v>9.6529689873261493E-3</c:v>
                </c:pt>
                <c:pt idx="1">
                  <c:v>0.44926366025024356</c:v>
                </c:pt>
                <c:pt idx="2">
                  <c:v>0.27383498447435572</c:v>
                </c:pt>
                <c:pt idx="3">
                  <c:v>0.22837238080215672</c:v>
                </c:pt>
                <c:pt idx="4">
                  <c:v>9.9862340579620623E-2</c:v>
                </c:pt>
                <c:pt idx="5">
                  <c:v>1.7016133228191066E-2</c:v>
                </c:pt>
                <c:pt idx="6">
                  <c:v>5.0705591952264317E-2</c:v>
                </c:pt>
              </c:numCache>
            </c:numRef>
          </c:val>
        </c:ser>
        <c:ser>
          <c:idx val="2"/>
          <c:order val="2"/>
          <c:tx>
            <c:strRef>
              <c:f>łącze!$AH$1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łącze!$AE$2:$AE$8</c:f>
              <c:strCache>
                <c:ptCount val="7"/>
                <c:pt idx="0">
                  <c:v>modem telefoniczny, dostęp wdzwaniany</c:v>
                </c:pt>
                <c:pt idx="1">
                  <c:v>stałe łącze u operatora telefonii stacjonarnej</c:v>
                </c:pt>
                <c:pt idx="2">
                  <c:v>stałe łącze poprzez dostawcę telewizji kablowej</c:v>
                </c:pt>
                <c:pt idx="3">
                  <c:v>inne stałe łącze np.: sieć osiedlowa, łącze lokalnego dostawcy internetu, lub łącze współdzielone, sąsiedzkie</c:v>
                </c:pt>
                <c:pt idx="4">
                  <c:v>stały dostęp przez sieć komórkową np.: BlueConnect, iPlus, czy Twój Internet; Business Everywhere Orange</c:v>
                </c:pt>
                <c:pt idx="5">
                  <c:v>dostęp do internetu przez komórkę (modem w komórce)</c:v>
                </c:pt>
                <c:pt idx="6">
                  <c:v>inne</c:v>
                </c:pt>
              </c:strCache>
            </c:strRef>
          </c:cat>
          <c:val>
            <c:numRef>
              <c:f>łącze!$AH$2:$AH$8</c:f>
              <c:numCache>
                <c:formatCode>0%</c:formatCode>
                <c:ptCount val="7"/>
                <c:pt idx="0">
                  <c:v>4.8831881152178475E-3</c:v>
                </c:pt>
                <c:pt idx="1">
                  <c:v>0.39716045938736338</c:v>
                </c:pt>
                <c:pt idx="2">
                  <c:v>0.26744393227146845</c:v>
                </c:pt>
                <c:pt idx="3">
                  <c:v>0.17861284634504784</c:v>
                </c:pt>
                <c:pt idx="4">
                  <c:v>0.14821082911078823</c:v>
                </c:pt>
                <c:pt idx="5">
                  <c:v>2.8804169127567125E-2</c:v>
                </c:pt>
                <c:pt idx="6">
                  <c:v>4.8252494846586294E-2</c:v>
                </c:pt>
              </c:numCache>
            </c:numRef>
          </c:val>
        </c:ser>
        <c:ser>
          <c:idx val="3"/>
          <c:order val="3"/>
          <c:tx>
            <c:strRef>
              <c:f>łącze!$AI$1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łącze!$AE$2:$AE$8</c:f>
              <c:strCache>
                <c:ptCount val="7"/>
                <c:pt idx="0">
                  <c:v>modem telefoniczny, dostęp wdzwaniany</c:v>
                </c:pt>
                <c:pt idx="1">
                  <c:v>stałe łącze u operatora telefonii stacjonarnej</c:v>
                </c:pt>
                <c:pt idx="2">
                  <c:v>stałe łącze poprzez dostawcę telewizji kablowej</c:v>
                </c:pt>
                <c:pt idx="3">
                  <c:v>inne stałe łącze np.: sieć osiedlowa, łącze lokalnego dostawcy internetu, lub łącze współdzielone, sąsiedzkie</c:v>
                </c:pt>
                <c:pt idx="4">
                  <c:v>stały dostęp przez sieć komórkową np.: BlueConnect, iPlus, czy Twój Internet; Business Everywhere Orange</c:v>
                </c:pt>
                <c:pt idx="5">
                  <c:v>dostęp do internetu przez komórkę (modem w komórce)</c:v>
                </c:pt>
                <c:pt idx="6">
                  <c:v>inne</c:v>
                </c:pt>
              </c:strCache>
            </c:strRef>
          </c:cat>
          <c:val>
            <c:numRef>
              <c:f>łącze!$AI$2:$AI$8</c:f>
              <c:numCache>
                <c:formatCode>0%</c:formatCode>
                <c:ptCount val="7"/>
                <c:pt idx="0">
                  <c:v>4.0000000000000001E-3</c:v>
                </c:pt>
                <c:pt idx="1">
                  <c:v>0.29599999999999999</c:v>
                </c:pt>
                <c:pt idx="2">
                  <c:v>0.30299999999999999</c:v>
                </c:pt>
                <c:pt idx="3">
                  <c:v>0.214</c:v>
                </c:pt>
                <c:pt idx="4">
                  <c:v>0.17599999999999999</c:v>
                </c:pt>
                <c:pt idx="5">
                  <c:v>4.1000000000000002E-2</c:v>
                </c:pt>
                <c:pt idx="6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18290688"/>
        <c:axId val="129331200"/>
      </c:barChart>
      <c:catAx>
        <c:axId val="118290688"/>
        <c:scaling>
          <c:orientation val="maxMin"/>
        </c:scaling>
        <c:delete val="0"/>
        <c:axPos val="l"/>
        <c:majorTickMark val="out"/>
        <c:minorTickMark val="none"/>
        <c:tickLblPos val="nextTo"/>
        <c:crossAx val="129331200"/>
        <c:crosses val="autoZero"/>
        <c:auto val="1"/>
        <c:lblAlgn val="ctr"/>
        <c:lblOffset val="100"/>
        <c:noMultiLvlLbl val="0"/>
      </c:catAx>
      <c:valAx>
        <c:axId val="129331200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odsetek gospodarstw łączących się z internetem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182906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855147637384524"/>
          <c:y val="0.6170034996150161"/>
          <c:w val="5.0795305733626457E-2"/>
          <c:h val="0.1509077757887359"/>
        </c:manualLayout>
      </c:layout>
      <c:overlay val="1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865616691583772E-2"/>
          <c:y val="2.9531934089680412E-2"/>
          <c:w val="0.67157555187124418"/>
          <c:h val="0.84208576594881002"/>
        </c:manualLayout>
      </c:layout>
      <c:lineChart>
        <c:grouping val="standard"/>
        <c:varyColors val="0"/>
        <c:ser>
          <c:idx val="0"/>
          <c:order val="0"/>
          <c:tx>
            <c:strRef>
              <c:f>lata0311!$J$26</c:f>
              <c:strCache>
                <c:ptCount val="1"/>
                <c:pt idx="0">
                  <c:v>miasta powyżej 500 tys.</c:v>
                </c:pt>
              </c:strCache>
            </c:strRef>
          </c:tx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lata0311!$K$26:$P$26</c:f>
              <c:numCache>
                <c:formatCode>0.0</c:formatCode>
                <c:ptCount val="6"/>
                <c:pt idx="0" formatCode="General">
                  <c:v>38.9</c:v>
                </c:pt>
                <c:pt idx="1">
                  <c:v>50.400916380297822</c:v>
                </c:pt>
                <c:pt idx="2">
                  <c:v>62.836363636363608</c:v>
                </c:pt>
                <c:pt idx="3">
                  <c:v>67.31189509834536</c:v>
                </c:pt>
                <c:pt idx="4">
                  <c:v>76.686171850939218</c:v>
                </c:pt>
                <c:pt idx="5">
                  <c:v>80.099999999999994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lata0311!$J$27</c:f>
              <c:strCache>
                <c:ptCount val="1"/>
                <c:pt idx="0">
                  <c:v>miasta 200-500 tys.</c:v>
                </c:pt>
              </c:strCache>
            </c:strRef>
          </c:tx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lata0311!$K$27:$P$27</c:f>
              <c:numCache>
                <c:formatCode>0.0</c:formatCode>
                <c:ptCount val="6"/>
                <c:pt idx="0" formatCode="General">
                  <c:v>32.4</c:v>
                </c:pt>
                <c:pt idx="1">
                  <c:v>45.283018867924532</c:v>
                </c:pt>
                <c:pt idx="2">
                  <c:v>54.820936639118457</c:v>
                </c:pt>
                <c:pt idx="3">
                  <c:v>64.300411522633667</c:v>
                </c:pt>
                <c:pt idx="4">
                  <c:v>72.194369456228301</c:v>
                </c:pt>
                <c:pt idx="5">
                  <c:v>73.400000000000006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lata0311!$J$28</c:f>
              <c:strCache>
                <c:ptCount val="1"/>
                <c:pt idx="0">
                  <c:v>miasta 100-200 tys.</c:v>
                </c:pt>
              </c:strCache>
            </c:strRef>
          </c:tx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lata0311!$K$28:$P$28</c:f>
              <c:numCache>
                <c:formatCode>0.0</c:formatCode>
                <c:ptCount val="6"/>
                <c:pt idx="0" formatCode="General">
                  <c:v>32</c:v>
                </c:pt>
                <c:pt idx="1">
                  <c:v>44.21965317919075</c:v>
                </c:pt>
                <c:pt idx="2">
                  <c:v>49.853943524829596</c:v>
                </c:pt>
                <c:pt idx="3">
                  <c:v>60.597826086956495</c:v>
                </c:pt>
                <c:pt idx="4">
                  <c:v>66.142929548910359</c:v>
                </c:pt>
                <c:pt idx="5">
                  <c:v>70.599999999999994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lata0311!$J$29</c:f>
              <c:strCache>
                <c:ptCount val="1"/>
                <c:pt idx="0">
                  <c:v>miasta 20-100 tys.</c:v>
                </c:pt>
              </c:strCache>
            </c:strRef>
          </c:tx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lata0311!$K$29:$P$29</c:f>
              <c:numCache>
                <c:formatCode>0.0</c:formatCode>
                <c:ptCount val="6"/>
                <c:pt idx="0" formatCode="General">
                  <c:v>25.5</c:v>
                </c:pt>
                <c:pt idx="1">
                  <c:v>37.043378995433812</c:v>
                </c:pt>
                <c:pt idx="2">
                  <c:v>49.601910828025517</c:v>
                </c:pt>
                <c:pt idx="3">
                  <c:v>54.9481245011971</c:v>
                </c:pt>
                <c:pt idx="4">
                  <c:v>64.247517188693664</c:v>
                </c:pt>
                <c:pt idx="5">
                  <c:v>65.3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lata0311!$J$30</c:f>
              <c:strCache>
                <c:ptCount val="1"/>
                <c:pt idx="0">
                  <c:v>miasta poniżej 20 tys.</c:v>
                </c:pt>
              </c:strCache>
            </c:strRef>
          </c:tx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lata0311!$K$30:$P$30</c:f>
              <c:numCache>
                <c:formatCode>0.0</c:formatCode>
                <c:ptCount val="6"/>
                <c:pt idx="0" formatCode="General">
                  <c:v>22.1</c:v>
                </c:pt>
                <c:pt idx="1">
                  <c:v>32.985204525674455</c:v>
                </c:pt>
                <c:pt idx="2">
                  <c:v>41.054001301236113</c:v>
                </c:pt>
                <c:pt idx="3">
                  <c:v>50.190671751246626</c:v>
                </c:pt>
                <c:pt idx="4">
                  <c:v>59.466588511137154</c:v>
                </c:pt>
                <c:pt idx="5">
                  <c:v>63.4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lata0311!$J$31</c:f>
              <c:strCache>
                <c:ptCount val="1"/>
                <c:pt idx="0">
                  <c:v>wieś</c:v>
                </c:pt>
              </c:strCache>
            </c:strRef>
          </c:tx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lata0311!$K$2:$P$2</c:f>
              <c:numCache>
                <c:formatCode>General</c:formatCode>
                <c:ptCount val="6"/>
                <c:pt idx="0">
                  <c:v>2003</c:v>
                </c:pt>
                <c:pt idx="1">
                  <c:v>2005</c:v>
                </c:pt>
                <c:pt idx="2">
                  <c:v>2007</c:v>
                </c:pt>
                <c:pt idx="3">
                  <c:v>2009</c:v>
                </c:pt>
                <c:pt idx="4">
                  <c:v>2011</c:v>
                </c:pt>
                <c:pt idx="5">
                  <c:v>2013</c:v>
                </c:pt>
              </c:numCache>
            </c:numRef>
          </c:cat>
          <c:val>
            <c:numRef>
              <c:f>lata0311!$K$31:$P$31</c:f>
              <c:numCache>
                <c:formatCode>0.0</c:formatCode>
                <c:ptCount val="6"/>
                <c:pt idx="0" formatCode="General">
                  <c:v>12.8</c:v>
                </c:pt>
                <c:pt idx="1">
                  <c:v>20.931716656030627</c:v>
                </c:pt>
                <c:pt idx="2">
                  <c:v>25.821089023336214</c:v>
                </c:pt>
                <c:pt idx="3">
                  <c:v>37.96060018372971</c:v>
                </c:pt>
                <c:pt idx="4">
                  <c:v>48.00682799477859</c:v>
                </c:pt>
                <c:pt idx="5">
                  <c:v>53.1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903040"/>
        <c:axId val="130917120"/>
      </c:lineChart>
      <c:catAx>
        <c:axId val="130903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0917120"/>
        <c:crosses val="autoZero"/>
        <c:auto val="1"/>
        <c:lblAlgn val="ctr"/>
        <c:lblOffset val="100"/>
        <c:noMultiLvlLbl val="0"/>
      </c:catAx>
      <c:valAx>
        <c:axId val="130917120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odsetek osób korzystających z internetu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crossAx val="1309030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291797784754988"/>
          <c:y val="0.1430643209296297"/>
          <c:w val="0.23784770241611491"/>
          <c:h val="0.57324262338225151"/>
        </c:manualLayout>
      </c:layout>
      <c:overlay val="0"/>
      <c:spPr>
        <a:solidFill>
          <a:schemeClr val="bg1"/>
        </a:solidFill>
      </c:spPr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500"/>
      </a:pPr>
      <a:endParaRPr lang="pl-PL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>
        <c:manualLayout>
          <c:layoutTarget val="inner"/>
          <c:xMode val="edge"/>
          <c:yMode val="edge"/>
          <c:x val="7.2638102453763634E-2"/>
          <c:y val="4.9346869488121912E-2"/>
          <c:w val="0.5221187433501685"/>
          <c:h val="0.87100006906201421"/>
        </c:manualLayout>
      </c:layout>
      <c:lineChart>
        <c:grouping val="standard"/>
        <c:varyColors val="0"/>
        <c:ser>
          <c:idx val="0"/>
          <c:order val="0"/>
          <c:tx>
            <c:strRef>
              <c:f>umiejętności!$B$2</c:f>
              <c:strCache>
                <c:ptCount val="1"/>
                <c:pt idx="0">
                  <c:v>kopiowanie lub przenoszenie pliku albo folderu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umiejętności!$C$1:$F$1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umiejętności!$C$2:$F$2</c:f>
              <c:numCache>
                <c:formatCode>0.0</c:formatCode>
                <c:ptCount val="4"/>
                <c:pt idx="0" formatCode="#,##0.0_ ;\-#,##0.0\ ">
                  <c:v>74.05522718403968</c:v>
                </c:pt>
                <c:pt idx="1">
                  <c:v>70</c:v>
                </c:pt>
                <c:pt idx="2">
                  <c:v>69.680508952958078</c:v>
                </c:pt>
                <c:pt idx="3">
                  <c:v>66.5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umiejętności!$B$3</c:f>
              <c:strCache>
                <c:ptCount val="1"/>
                <c:pt idx="0">
                  <c:v>używanie polecenia kopiowania, wycinania i wklejania w celu powielenia lub przemieszczenia wybranych fragmentów dokumentu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umiejętności!$C$1:$F$1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umiejętności!$C$3:$F$3</c:f>
              <c:numCache>
                <c:formatCode>0.0</c:formatCode>
                <c:ptCount val="4"/>
                <c:pt idx="0" formatCode="#,##0.0_ ;\-#,##0.0\ ">
                  <c:v>67.441941922003707</c:v>
                </c:pt>
                <c:pt idx="1">
                  <c:v>64.099999999999994</c:v>
                </c:pt>
                <c:pt idx="2">
                  <c:v>63.186305729461331</c:v>
                </c:pt>
                <c:pt idx="3">
                  <c:v>59.3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umiejętności!$B$4</c:f>
              <c:strCache>
                <c:ptCount val="1"/>
                <c:pt idx="0">
                  <c:v>wykorzystanie podstawowych funkcji matematycznych w arkuszu kalkulacyjnym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umiejętności!$C$1:$F$1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umiejętności!$C$4:$F$4</c:f>
              <c:numCache>
                <c:formatCode>0.0</c:formatCode>
                <c:ptCount val="4"/>
                <c:pt idx="0" formatCode="#,##0.0_ ;\-#,##0.0\ ">
                  <c:v>40.925145047473613</c:v>
                </c:pt>
                <c:pt idx="1">
                  <c:v>37.4</c:v>
                </c:pt>
                <c:pt idx="2">
                  <c:v>36.072132341136488</c:v>
                </c:pt>
                <c:pt idx="3">
                  <c:v>35.200000000000003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umiejętności!$B$5</c:f>
              <c:strCache>
                <c:ptCount val="1"/>
                <c:pt idx="0">
                  <c:v>tworzenie elektronicznej prezentacji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umiejętności!$C$1:$F$1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umiejętności!$C$5:$F$5</c:f>
              <c:numCache>
                <c:formatCode>0.0</c:formatCode>
                <c:ptCount val="4"/>
                <c:pt idx="0" formatCode="#,##0.0_ ;\-#,##0.0\ ">
                  <c:v>23.615049247879689</c:v>
                </c:pt>
                <c:pt idx="1">
                  <c:v>25.6</c:v>
                </c:pt>
                <c:pt idx="2">
                  <c:v>23.227624492897924</c:v>
                </c:pt>
                <c:pt idx="3">
                  <c:v>22.6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umiejętności!$B$6</c:f>
              <c:strCache>
                <c:ptCount val="1"/>
                <c:pt idx="0">
                  <c:v>instalowanie nowych urządzeń (np. drukarki, modemu, skanera)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umiejętności!$C$1:$F$1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umiejętności!$C$6:$F$6</c:f>
              <c:numCache>
                <c:formatCode>0.0</c:formatCode>
                <c:ptCount val="4"/>
                <c:pt idx="0" formatCode="#,##0.0_ ;\-#,##0.0\ ">
                  <c:v>41.470314023344194</c:v>
                </c:pt>
                <c:pt idx="1">
                  <c:v>44</c:v>
                </c:pt>
                <c:pt idx="2">
                  <c:v>37.005573998025817</c:v>
                </c:pt>
                <c:pt idx="3">
                  <c:v>34.300000000000004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umiejętności!$B$10</c:f>
              <c:strCache>
                <c:ptCount val="1"/>
                <c:pt idx="0">
                  <c:v>pisanie programu komputerowego z użyciem języka programowania</c:v>
                </c:pt>
              </c:strCache>
            </c:strRef>
          </c:tx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umiejętności!$C$1:$F$1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umiejętności!$C$10:$F$10</c:f>
              <c:numCache>
                <c:formatCode>0.0</c:formatCode>
                <c:ptCount val="4"/>
                <c:pt idx="0" formatCode="#,##0.0_ ;\-#,##0.0\ ">
                  <c:v>8.72184329795809</c:v>
                </c:pt>
                <c:pt idx="1">
                  <c:v>8</c:v>
                </c:pt>
                <c:pt idx="2">
                  <c:v>8.7750176728981888</c:v>
                </c:pt>
                <c:pt idx="3">
                  <c:v>8.1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980096"/>
        <c:axId val="130998272"/>
      </c:lineChart>
      <c:catAx>
        <c:axId val="130980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0998272"/>
        <c:crosses val="autoZero"/>
        <c:auto val="1"/>
        <c:lblAlgn val="ctr"/>
        <c:lblOffset val="100"/>
        <c:noMultiLvlLbl val="0"/>
      </c:catAx>
      <c:valAx>
        <c:axId val="13099827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odsetek osób korzystających z komputerów</a:t>
                </a:r>
              </a:p>
            </c:rich>
          </c:tx>
          <c:layout>
            <c:manualLayout>
              <c:xMode val="edge"/>
              <c:yMode val="edge"/>
              <c:x val="1.20139034989784E-2"/>
              <c:y val="0.28923435279744836"/>
            </c:manualLayout>
          </c:layout>
          <c:overlay val="0"/>
        </c:title>
        <c:numFmt formatCode="#,##0_ ;\-#,##0\ " sourceLinked="0"/>
        <c:majorTickMark val="out"/>
        <c:minorTickMark val="none"/>
        <c:tickLblPos val="nextTo"/>
        <c:crossAx val="130980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316505521861003"/>
          <c:y val="0.11047482854407215"/>
          <c:w val="0.3268349447813908"/>
          <c:h val="0.75764804118535534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5222855672680085"/>
          <c:y val="0.11738795265081932"/>
          <c:w val="0.5221187433501685"/>
          <c:h val="0.8710000690620142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umiejętności!$C$1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(umiejętności!$B$2:$B$6,umiejętności!$B$10)</c:f>
              <c:strCache>
                <c:ptCount val="6"/>
                <c:pt idx="0">
                  <c:v>kopiowanie lub przenoszenie pliku albo folderu</c:v>
                </c:pt>
                <c:pt idx="1">
                  <c:v>używanie polecenia kopiowania, wycinania i wklejania w celu powielenia lub przemieszczenia wybranych fragmentów dokumentu</c:v>
                </c:pt>
                <c:pt idx="2">
                  <c:v>wykorzystanie podstawowych funkcji matematycznych w arkuszu kalkulacyjnym</c:v>
                </c:pt>
                <c:pt idx="3">
                  <c:v>tworzenie elektronicznej prezentacji</c:v>
                </c:pt>
                <c:pt idx="4">
                  <c:v>instalowanie nowych urządzeń (np. drukarki, modemu, skanera)</c:v>
                </c:pt>
                <c:pt idx="5">
                  <c:v>pisanie programu komputerowego z użyciem języka programowania</c:v>
                </c:pt>
              </c:strCache>
            </c:strRef>
          </c:cat>
          <c:val>
            <c:numRef>
              <c:f>(umiejętności!$C$2:$C$6,umiejętności!$C$10)</c:f>
              <c:numCache>
                <c:formatCode>#,##0.0_ ;\-#,##0.0\ </c:formatCode>
                <c:ptCount val="6"/>
                <c:pt idx="0">
                  <c:v>74.05522718403968</c:v>
                </c:pt>
                <c:pt idx="1">
                  <c:v>67.441941922003707</c:v>
                </c:pt>
                <c:pt idx="2">
                  <c:v>40.925145047473613</c:v>
                </c:pt>
                <c:pt idx="3">
                  <c:v>23.615049247879689</c:v>
                </c:pt>
                <c:pt idx="4">
                  <c:v>41.470314023344194</c:v>
                </c:pt>
                <c:pt idx="5">
                  <c:v>8.72184329795809</c:v>
                </c:pt>
              </c:numCache>
            </c:numRef>
          </c:val>
        </c:ser>
        <c:ser>
          <c:idx val="1"/>
          <c:order val="1"/>
          <c:tx>
            <c:strRef>
              <c:f>umiejętności!$D$1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(umiejętności!$B$2:$B$6,umiejętności!$B$10)</c:f>
              <c:strCache>
                <c:ptCount val="6"/>
                <c:pt idx="0">
                  <c:v>kopiowanie lub przenoszenie pliku albo folderu</c:v>
                </c:pt>
                <c:pt idx="1">
                  <c:v>używanie polecenia kopiowania, wycinania i wklejania w celu powielenia lub przemieszczenia wybranych fragmentów dokumentu</c:v>
                </c:pt>
                <c:pt idx="2">
                  <c:v>wykorzystanie podstawowych funkcji matematycznych w arkuszu kalkulacyjnym</c:v>
                </c:pt>
                <c:pt idx="3">
                  <c:v>tworzenie elektronicznej prezentacji</c:v>
                </c:pt>
                <c:pt idx="4">
                  <c:v>instalowanie nowych urządzeń (np. drukarki, modemu, skanera)</c:v>
                </c:pt>
                <c:pt idx="5">
                  <c:v>pisanie programu komputerowego z użyciem języka programowania</c:v>
                </c:pt>
              </c:strCache>
            </c:strRef>
          </c:cat>
          <c:val>
            <c:numRef>
              <c:f>(umiejętności!$D$2:$D$6,umiejętności!$D$10)</c:f>
              <c:numCache>
                <c:formatCode>0.0</c:formatCode>
                <c:ptCount val="6"/>
                <c:pt idx="0">
                  <c:v>70</c:v>
                </c:pt>
                <c:pt idx="1">
                  <c:v>64.099999999999994</c:v>
                </c:pt>
                <c:pt idx="2">
                  <c:v>37.4</c:v>
                </c:pt>
                <c:pt idx="3">
                  <c:v>25.6</c:v>
                </c:pt>
                <c:pt idx="4">
                  <c:v>44</c:v>
                </c:pt>
                <c:pt idx="5">
                  <c:v>8</c:v>
                </c:pt>
              </c:numCache>
            </c:numRef>
          </c:val>
        </c:ser>
        <c:ser>
          <c:idx val="2"/>
          <c:order val="2"/>
          <c:tx>
            <c:strRef>
              <c:f>umiejętności!$E$1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(umiejętności!$B$2:$B$6,umiejętności!$B$10)</c:f>
              <c:strCache>
                <c:ptCount val="6"/>
                <c:pt idx="0">
                  <c:v>kopiowanie lub przenoszenie pliku albo folderu</c:v>
                </c:pt>
                <c:pt idx="1">
                  <c:v>używanie polecenia kopiowania, wycinania i wklejania w celu powielenia lub przemieszczenia wybranych fragmentów dokumentu</c:v>
                </c:pt>
                <c:pt idx="2">
                  <c:v>wykorzystanie podstawowych funkcji matematycznych w arkuszu kalkulacyjnym</c:v>
                </c:pt>
                <c:pt idx="3">
                  <c:v>tworzenie elektronicznej prezentacji</c:v>
                </c:pt>
                <c:pt idx="4">
                  <c:v>instalowanie nowych urządzeń (np. drukarki, modemu, skanera)</c:v>
                </c:pt>
                <c:pt idx="5">
                  <c:v>pisanie programu komputerowego z użyciem języka programowania</c:v>
                </c:pt>
              </c:strCache>
            </c:strRef>
          </c:cat>
          <c:val>
            <c:numRef>
              <c:f>(umiejętności!$E$2:$E$6,umiejętności!$E$10)</c:f>
              <c:numCache>
                <c:formatCode>0.0</c:formatCode>
                <c:ptCount val="6"/>
                <c:pt idx="0">
                  <c:v>69.680508952958078</c:v>
                </c:pt>
                <c:pt idx="1">
                  <c:v>63.186305729461331</c:v>
                </c:pt>
                <c:pt idx="2">
                  <c:v>36.072132341136488</c:v>
                </c:pt>
                <c:pt idx="3">
                  <c:v>23.227624492897924</c:v>
                </c:pt>
                <c:pt idx="4">
                  <c:v>37.005573998025817</c:v>
                </c:pt>
                <c:pt idx="5">
                  <c:v>8.7750176728981888</c:v>
                </c:pt>
              </c:numCache>
            </c:numRef>
          </c:val>
        </c:ser>
        <c:ser>
          <c:idx val="3"/>
          <c:order val="3"/>
          <c:tx>
            <c:strRef>
              <c:f>umiejętności!$F$1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(umiejętności!$B$2:$B$6,umiejętności!$B$10)</c:f>
              <c:strCache>
                <c:ptCount val="6"/>
                <c:pt idx="0">
                  <c:v>kopiowanie lub przenoszenie pliku albo folderu</c:v>
                </c:pt>
                <c:pt idx="1">
                  <c:v>używanie polecenia kopiowania, wycinania i wklejania w celu powielenia lub przemieszczenia wybranych fragmentów dokumentu</c:v>
                </c:pt>
                <c:pt idx="2">
                  <c:v>wykorzystanie podstawowych funkcji matematycznych w arkuszu kalkulacyjnym</c:v>
                </c:pt>
                <c:pt idx="3">
                  <c:v>tworzenie elektronicznej prezentacji</c:v>
                </c:pt>
                <c:pt idx="4">
                  <c:v>instalowanie nowych urządzeń (np. drukarki, modemu, skanera)</c:v>
                </c:pt>
                <c:pt idx="5">
                  <c:v>pisanie programu komputerowego z użyciem języka programowania</c:v>
                </c:pt>
              </c:strCache>
            </c:strRef>
          </c:cat>
          <c:val>
            <c:numRef>
              <c:f>(umiejętności!$F$2:$F$6,umiejętności!$F$10)</c:f>
              <c:numCache>
                <c:formatCode>0.0</c:formatCode>
                <c:ptCount val="6"/>
                <c:pt idx="0">
                  <c:v>66.5</c:v>
                </c:pt>
                <c:pt idx="1">
                  <c:v>59.3</c:v>
                </c:pt>
                <c:pt idx="2">
                  <c:v>35.200000000000003</c:v>
                </c:pt>
                <c:pt idx="3">
                  <c:v>22.6</c:v>
                </c:pt>
                <c:pt idx="4">
                  <c:v>34.300000000000004</c:v>
                </c:pt>
                <c:pt idx="5">
                  <c:v>8.1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048192"/>
        <c:axId val="131049728"/>
      </c:barChart>
      <c:catAx>
        <c:axId val="131048192"/>
        <c:scaling>
          <c:orientation val="maxMin"/>
        </c:scaling>
        <c:delete val="0"/>
        <c:axPos val="l"/>
        <c:majorTickMark val="out"/>
        <c:minorTickMark val="none"/>
        <c:tickLblPos val="nextTo"/>
        <c:crossAx val="131049728"/>
        <c:crosses val="autoZero"/>
        <c:auto val="1"/>
        <c:lblAlgn val="ctr"/>
        <c:lblOffset val="100"/>
        <c:noMultiLvlLbl val="0"/>
      </c:catAx>
      <c:valAx>
        <c:axId val="131049728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odsetek osób korzystających z komputerów</a:t>
                </a:r>
              </a:p>
            </c:rich>
          </c:tx>
          <c:layout/>
          <c:overlay val="0"/>
        </c:title>
        <c:numFmt formatCode="#,##0_ ;\-#,##0\ " sourceLinked="0"/>
        <c:majorTickMark val="out"/>
        <c:minorTickMark val="none"/>
        <c:tickLblPos val="nextTo"/>
        <c:crossAx val="131048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3133878183905905"/>
          <c:y val="0.74264773872999479"/>
          <c:w val="5.0903236964824426E-2"/>
          <c:h val="0.1514109666193123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482721516564289"/>
          <c:y val="0.1365346131727799"/>
          <c:w val="0.7155953365885086"/>
          <c:h val="0.8524632640356175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sposoby!$M$2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sposoby!$L$3:$L$8</c:f>
              <c:strCache>
                <c:ptCount val="6"/>
                <c:pt idx="0">
                  <c:v>poczta elektroniczna (e-mail)</c:v>
                </c:pt>
                <c:pt idx="1">
                  <c:v>komunikatory internetowe</c:v>
                </c:pt>
                <c:pt idx="2">
                  <c:v>czaty</c:v>
                </c:pt>
                <c:pt idx="3">
                  <c:v>grupy i fora dyskusyjne</c:v>
                </c:pt>
                <c:pt idx="4">
                  <c:v>telefonowanie przez internet (VoIP, Skype)</c:v>
                </c:pt>
                <c:pt idx="5">
                  <c:v>rozmowy video</c:v>
                </c:pt>
              </c:strCache>
            </c:strRef>
          </c:cat>
          <c:val>
            <c:numRef>
              <c:f>sposoby!$M$3:$M$8</c:f>
              <c:numCache>
                <c:formatCode>General</c:formatCode>
                <c:ptCount val="6"/>
                <c:pt idx="0">
                  <c:v>52</c:v>
                </c:pt>
                <c:pt idx="1">
                  <c:v>36</c:v>
                </c:pt>
                <c:pt idx="2">
                  <c:v>13</c:v>
                </c:pt>
                <c:pt idx="3">
                  <c:v>8</c:v>
                </c:pt>
                <c:pt idx="4">
                  <c:v>10</c:v>
                </c:pt>
                <c:pt idx="5">
                  <c:v>3</c:v>
                </c:pt>
              </c:numCache>
            </c:numRef>
          </c:val>
        </c:ser>
        <c:ser>
          <c:idx val="1"/>
          <c:order val="1"/>
          <c:tx>
            <c:strRef>
              <c:f>sposoby!$N$2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sposoby!$L$3:$L$8</c:f>
              <c:strCache>
                <c:ptCount val="6"/>
                <c:pt idx="0">
                  <c:v>poczta elektroniczna (e-mail)</c:v>
                </c:pt>
                <c:pt idx="1">
                  <c:v>komunikatory internetowe</c:v>
                </c:pt>
                <c:pt idx="2">
                  <c:v>czaty</c:v>
                </c:pt>
                <c:pt idx="3">
                  <c:v>grupy i fora dyskusyjne</c:v>
                </c:pt>
                <c:pt idx="4">
                  <c:v>telefonowanie przez internet (VoIP, Skype)</c:v>
                </c:pt>
                <c:pt idx="5">
                  <c:v>rozmowy video</c:v>
                </c:pt>
              </c:strCache>
            </c:strRef>
          </c:cat>
          <c:val>
            <c:numRef>
              <c:f>sposoby!$N$3:$N$8</c:f>
              <c:numCache>
                <c:formatCode>General</c:formatCode>
                <c:ptCount val="6"/>
                <c:pt idx="0">
                  <c:v>68</c:v>
                </c:pt>
                <c:pt idx="1">
                  <c:v>51</c:v>
                </c:pt>
                <c:pt idx="2">
                  <c:v>14</c:v>
                </c:pt>
                <c:pt idx="3">
                  <c:v>15</c:v>
                </c:pt>
                <c:pt idx="4">
                  <c:v>24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sposoby!$O$2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sposoby!$L$3:$L$8</c:f>
              <c:strCache>
                <c:ptCount val="6"/>
                <c:pt idx="0">
                  <c:v>poczta elektroniczna (e-mail)</c:v>
                </c:pt>
                <c:pt idx="1">
                  <c:v>komunikatory internetowe</c:v>
                </c:pt>
                <c:pt idx="2">
                  <c:v>czaty</c:v>
                </c:pt>
                <c:pt idx="3">
                  <c:v>grupy i fora dyskusyjne</c:v>
                </c:pt>
                <c:pt idx="4">
                  <c:v>telefonowanie przez internet (VoIP, Skype)</c:v>
                </c:pt>
                <c:pt idx="5">
                  <c:v>rozmowy video</c:v>
                </c:pt>
              </c:strCache>
            </c:strRef>
          </c:cat>
          <c:val>
            <c:numRef>
              <c:f>sposoby!$O$3:$O$8</c:f>
              <c:numCache>
                <c:formatCode>General</c:formatCode>
                <c:ptCount val="6"/>
                <c:pt idx="0">
                  <c:v>66</c:v>
                </c:pt>
                <c:pt idx="1">
                  <c:v>49</c:v>
                </c:pt>
                <c:pt idx="2">
                  <c:v>14</c:v>
                </c:pt>
                <c:pt idx="3">
                  <c:v>16</c:v>
                </c:pt>
                <c:pt idx="4">
                  <c:v>24</c:v>
                </c:pt>
                <c:pt idx="5">
                  <c:v>10</c:v>
                </c:pt>
              </c:numCache>
            </c:numRef>
          </c:val>
        </c:ser>
        <c:ser>
          <c:idx val="3"/>
          <c:order val="3"/>
          <c:tx>
            <c:strRef>
              <c:f>sposoby!$P$2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sposoby!$L$3:$L$8</c:f>
              <c:strCache>
                <c:ptCount val="6"/>
                <c:pt idx="0">
                  <c:v>poczta elektroniczna (e-mail)</c:v>
                </c:pt>
                <c:pt idx="1">
                  <c:v>komunikatory internetowe</c:v>
                </c:pt>
                <c:pt idx="2">
                  <c:v>czaty</c:v>
                </c:pt>
                <c:pt idx="3">
                  <c:v>grupy i fora dyskusyjne</c:v>
                </c:pt>
                <c:pt idx="4">
                  <c:v>telefonowanie przez internet (VoIP, Skype)</c:v>
                </c:pt>
                <c:pt idx="5">
                  <c:v>rozmowy video</c:v>
                </c:pt>
              </c:strCache>
            </c:strRef>
          </c:cat>
          <c:val>
            <c:numRef>
              <c:f>sposoby!$P$3:$P$8</c:f>
              <c:numCache>
                <c:formatCode>0</c:formatCode>
                <c:ptCount val="6"/>
                <c:pt idx="0">
                  <c:v>61.089491239977811</c:v>
                </c:pt>
                <c:pt idx="1">
                  <c:v>40.651901106866625</c:v>
                </c:pt>
                <c:pt idx="2">
                  <c:v>16.176312136053433</c:v>
                </c:pt>
                <c:pt idx="3">
                  <c:v>17.671410489819841</c:v>
                </c:pt>
                <c:pt idx="4">
                  <c:v>23.519554111855886</c:v>
                </c:pt>
              </c:numCache>
            </c:numRef>
          </c:val>
        </c:ser>
        <c:ser>
          <c:idx val="4"/>
          <c:order val="4"/>
          <c:tx>
            <c:strRef>
              <c:f>sposoby!$Q$2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sposoby!$L$3:$L$8</c:f>
              <c:strCache>
                <c:ptCount val="6"/>
                <c:pt idx="0">
                  <c:v>poczta elektroniczna (e-mail)</c:v>
                </c:pt>
                <c:pt idx="1">
                  <c:v>komunikatory internetowe</c:v>
                </c:pt>
                <c:pt idx="2">
                  <c:v>czaty</c:v>
                </c:pt>
                <c:pt idx="3">
                  <c:v>grupy i fora dyskusyjne</c:v>
                </c:pt>
                <c:pt idx="4">
                  <c:v>telefonowanie przez internet (VoIP, Skype)</c:v>
                </c:pt>
                <c:pt idx="5">
                  <c:v>rozmowy video</c:v>
                </c:pt>
              </c:strCache>
            </c:strRef>
          </c:cat>
          <c:val>
            <c:numRef>
              <c:f>sposoby!$Q$3:$Q$8</c:f>
              <c:numCache>
                <c:formatCode>0.0</c:formatCode>
                <c:ptCount val="6"/>
                <c:pt idx="0">
                  <c:v>63.438808175326294</c:v>
                </c:pt>
                <c:pt idx="1">
                  <c:v>38.350261618959671</c:v>
                </c:pt>
                <c:pt idx="2">
                  <c:v>18.1163434903047</c:v>
                </c:pt>
                <c:pt idx="3">
                  <c:v>17.791184437330699</c:v>
                </c:pt>
                <c:pt idx="4">
                  <c:v>27.524008864811613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1368448"/>
        <c:axId val="131369984"/>
      </c:barChart>
      <c:catAx>
        <c:axId val="131368448"/>
        <c:scaling>
          <c:orientation val="maxMin"/>
        </c:scaling>
        <c:delete val="0"/>
        <c:axPos val="l"/>
        <c:majorTickMark val="out"/>
        <c:minorTickMark val="none"/>
        <c:tickLblPos val="nextTo"/>
        <c:crossAx val="131369984"/>
        <c:crosses val="autoZero"/>
        <c:auto val="1"/>
        <c:lblAlgn val="ctr"/>
        <c:lblOffset val="100"/>
        <c:noMultiLvlLbl val="0"/>
      </c:catAx>
      <c:valAx>
        <c:axId val="131369984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odsetek użytkowników, korzystających w okresie tygodnia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368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7806483825071846"/>
          <c:y val="0.39716855631216424"/>
          <c:w val="5.0903236964824426E-2"/>
          <c:h val="0.1892637082741404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324171742683115"/>
          <c:y val="3.1154032854444458E-2"/>
          <c:w val="0.5175758926360623"/>
          <c:h val="0.83904817604562854"/>
        </c:manualLayout>
      </c:layout>
      <c:lineChart>
        <c:grouping val="standard"/>
        <c:varyColors val="0"/>
        <c:ser>
          <c:idx val="0"/>
          <c:order val="0"/>
          <c:tx>
            <c:strRef>
              <c:f>sposoby!$R$81:$S$81</c:f>
              <c:strCache>
                <c:ptCount val="1"/>
                <c:pt idx="0">
                  <c:v>kiedykolwiek:  kupowanie produktów przez internet (poza aukcjami)</c:v>
                </c:pt>
              </c:strCache>
            </c:strRef>
          </c:tx>
          <c:spPr>
            <a:ln w="38100"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sposoby!$T$80:$X$80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2009</c:v>
                </c:pt>
                <c:pt idx="3">
                  <c:v>2011</c:v>
                </c:pt>
                <c:pt idx="4">
                  <c:v>2013</c:v>
                </c:pt>
              </c:numCache>
            </c:numRef>
          </c:cat>
          <c:val>
            <c:numRef>
              <c:f>sposoby!$T$81:$X$81</c:f>
              <c:numCache>
                <c:formatCode>0</c:formatCode>
                <c:ptCount val="5"/>
                <c:pt idx="0">
                  <c:v>35</c:v>
                </c:pt>
                <c:pt idx="1">
                  <c:v>46</c:v>
                </c:pt>
                <c:pt idx="2">
                  <c:v>57</c:v>
                </c:pt>
                <c:pt idx="3">
                  <c:v>63.017617535144524</c:v>
                </c:pt>
                <c:pt idx="4" formatCode="General">
                  <c:v>70.8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sposoby!$R$82:$S$82</c:f>
              <c:strCache>
                <c:ptCount val="1"/>
                <c:pt idx="0">
                  <c:v>kiedykolwiek:  uczestniczenie w aukcjach internetowych</c:v>
                </c:pt>
              </c:strCache>
            </c:strRef>
          </c:tx>
          <c:spPr>
            <a:ln w="38100"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sposoby!$T$80:$X$80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2009</c:v>
                </c:pt>
                <c:pt idx="3">
                  <c:v>2011</c:v>
                </c:pt>
                <c:pt idx="4">
                  <c:v>2013</c:v>
                </c:pt>
              </c:numCache>
            </c:numRef>
          </c:cat>
          <c:val>
            <c:numRef>
              <c:f>sposoby!$T$82:$X$82</c:f>
              <c:numCache>
                <c:formatCode>0</c:formatCode>
                <c:ptCount val="5"/>
                <c:pt idx="0">
                  <c:v>25</c:v>
                </c:pt>
                <c:pt idx="1">
                  <c:v>39</c:v>
                </c:pt>
                <c:pt idx="2">
                  <c:v>49</c:v>
                </c:pt>
                <c:pt idx="3">
                  <c:v>51.39029248717285</c:v>
                </c:pt>
                <c:pt idx="4" formatCode="General">
                  <c:v>49.8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sposoby!$R$83:$S$83</c:f>
              <c:strCache>
                <c:ptCount val="1"/>
                <c:pt idx="0">
                  <c:v>w ostatnim tygodniu:  kupowanie produktów przez internet (poza aukcjami)</c:v>
                </c:pt>
              </c:strCache>
            </c:strRef>
          </c:tx>
          <c:spPr>
            <a:ln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sposoby!$T$80:$X$80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2009</c:v>
                </c:pt>
                <c:pt idx="3">
                  <c:v>2011</c:v>
                </c:pt>
                <c:pt idx="4">
                  <c:v>2013</c:v>
                </c:pt>
              </c:numCache>
            </c:numRef>
          </c:cat>
          <c:val>
            <c:numRef>
              <c:f>sposoby!$T$83:$X$83</c:f>
              <c:numCache>
                <c:formatCode>General</c:formatCode>
                <c:ptCount val="5"/>
                <c:pt idx="0">
                  <c:v>9</c:v>
                </c:pt>
                <c:pt idx="1">
                  <c:v>16</c:v>
                </c:pt>
                <c:pt idx="2">
                  <c:v>18</c:v>
                </c:pt>
                <c:pt idx="3" formatCode="0">
                  <c:v>20.412374487902991</c:v>
                </c:pt>
                <c:pt idx="4" formatCode="0.0">
                  <c:v>30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sposoby!$R$84:$S$84</c:f>
              <c:strCache>
                <c:ptCount val="1"/>
                <c:pt idx="0">
                  <c:v>w ostatnim tygodniu:  uczestniczenie w aukcjach internetowych</c:v>
                </c:pt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sposoby!$T$80:$X$80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2009</c:v>
                </c:pt>
                <c:pt idx="3">
                  <c:v>2011</c:v>
                </c:pt>
                <c:pt idx="4">
                  <c:v>2013</c:v>
                </c:pt>
              </c:numCache>
            </c:numRef>
          </c:cat>
          <c:val>
            <c:numRef>
              <c:f>sposoby!$T$84:$X$84</c:f>
              <c:numCache>
                <c:formatCode>General</c:formatCode>
                <c:ptCount val="5"/>
                <c:pt idx="0">
                  <c:v>7</c:v>
                </c:pt>
                <c:pt idx="1">
                  <c:v>17</c:v>
                </c:pt>
                <c:pt idx="2">
                  <c:v>17</c:v>
                </c:pt>
                <c:pt idx="3" formatCode="0">
                  <c:v>18.481226603153999</c:v>
                </c:pt>
                <c:pt idx="4" formatCode="0.0">
                  <c:v>16.861610440778094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1765376"/>
        <c:axId val="131767296"/>
      </c:lineChart>
      <c:catAx>
        <c:axId val="131765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rok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31767296"/>
        <c:crosses val="autoZero"/>
        <c:auto val="1"/>
        <c:lblAlgn val="ctr"/>
        <c:lblOffset val="100"/>
        <c:noMultiLvlLbl val="0"/>
      </c:catAx>
      <c:valAx>
        <c:axId val="131767296"/>
        <c:scaling>
          <c:orientation val="minMax"/>
          <c:max val="100"/>
        </c:scaling>
        <c:delete val="0"/>
        <c:axPos val="l"/>
        <c:majorGridlines>
          <c:spPr>
            <a:ln w="3175"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procent użytkowników internetu</a:t>
                </a:r>
              </a:p>
            </c:rich>
          </c:tx>
          <c:layout/>
          <c:overlay val="0"/>
        </c:title>
        <c:numFmt formatCode="0" sourceLinked="1"/>
        <c:majorTickMark val="out"/>
        <c:minorTickMark val="none"/>
        <c:tickLblPos val="nextTo"/>
        <c:spPr>
          <a:ln w="3175"/>
        </c:spPr>
        <c:crossAx val="1317653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909448818897672"/>
          <c:y val="3.8106807324761599E-2"/>
          <c:w val="0.3727170306541871"/>
          <c:h val="0.8904652998709886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sposoby!$X$96</c:f>
              <c:strCache>
                <c:ptCount val="1"/>
                <c:pt idx="0">
                  <c:v>w ostatnim tygodniu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sposoby!$W$97:$W$99</c:f>
              <c:strCache>
                <c:ptCount val="3"/>
                <c:pt idx="0">
                  <c:v>kupowanie produktów i usług w Polsce</c:v>
                </c:pt>
                <c:pt idx="1">
                  <c:v>kupowanie produktów i usług z zagranicy</c:v>
                </c:pt>
                <c:pt idx="2">
                  <c:v>uczestniczenie w aukcjach internetowych </c:v>
                </c:pt>
              </c:strCache>
            </c:strRef>
          </c:cat>
          <c:val>
            <c:numRef>
              <c:f>sposoby!$X$97:$X$99</c:f>
              <c:numCache>
                <c:formatCode>0.0%</c:formatCode>
                <c:ptCount val="3"/>
                <c:pt idx="0">
                  <c:v>0.25811018775007705</c:v>
                </c:pt>
                <c:pt idx="1">
                  <c:v>0.11258848876577406</c:v>
                </c:pt>
                <c:pt idx="2">
                  <c:v>0.16861610440778138</c:v>
                </c:pt>
              </c:numCache>
            </c:numRef>
          </c:val>
        </c:ser>
        <c:ser>
          <c:idx val="1"/>
          <c:order val="1"/>
          <c:tx>
            <c:strRef>
              <c:f>sposoby!$Y$96</c:f>
              <c:strCache>
                <c:ptCount val="1"/>
                <c:pt idx="0">
                  <c:v>kiedykolwiek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cat>
            <c:strRef>
              <c:f>sposoby!$W$97:$W$99</c:f>
              <c:strCache>
                <c:ptCount val="3"/>
                <c:pt idx="0">
                  <c:v>kupowanie produktów i usług w Polsce</c:v>
                </c:pt>
                <c:pt idx="1">
                  <c:v>kupowanie produktów i usług z zagranicy</c:v>
                </c:pt>
                <c:pt idx="2">
                  <c:v>uczestniczenie w aukcjach internetowych </c:v>
                </c:pt>
              </c:strCache>
            </c:strRef>
          </c:cat>
          <c:val>
            <c:numRef>
              <c:f>sposoby!$Y$97:$Y$99</c:f>
              <c:numCache>
                <c:formatCode>0.0%</c:formatCode>
                <c:ptCount val="3"/>
                <c:pt idx="0">
                  <c:v>0.43988919667590043</c:v>
                </c:pt>
                <c:pt idx="1">
                  <c:v>0.26777469990766412</c:v>
                </c:pt>
                <c:pt idx="2">
                  <c:v>0.32904457030288137</c:v>
                </c:pt>
              </c:numCache>
            </c:numRef>
          </c:val>
        </c:ser>
        <c:ser>
          <c:idx val="2"/>
          <c:order val="2"/>
          <c:tx>
            <c:strRef>
              <c:f>sposoby!$Z$96</c:f>
              <c:strCache>
                <c:ptCount val="1"/>
              </c:strCache>
            </c:strRef>
          </c:tx>
          <c:spPr>
            <a:noFill/>
            <a:ln>
              <a:noFill/>
            </a:ln>
          </c:spPr>
          <c:invertIfNegative val="0"/>
          <c:dLbls>
            <c:txPr>
              <a:bodyPr/>
              <a:lstStyle/>
              <a:p>
                <a:pPr>
                  <a:defRPr b="1"/>
                </a:pPr>
                <a:endParaRPr lang="pl-PL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sposoby!$W$97:$W$99</c:f>
              <c:strCache>
                <c:ptCount val="3"/>
                <c:pt idx="0">
                  <c:v>kupowanie produktów i usług w Polsce</c:v>
                </c:pt>
                <c:pt idx="1">
                  <c:v>kupowanie produktów i usług z zagranicy</c:v>
                </c:pt>
                <c:pt idx="2">
                  <c:v>uczestniczenie w aukcjach internetowych </c:v>
                </c:pt>
              </c:strCache>
            </c:strRef>
          </c:cat>
          <c:val>
            <c:numRef>
              <c:f>sposoby!$Z$97:$Z$99</c:f>
              <c:numCache>
                <c:formatCode>0.0%</c:formatCode>
                <c:ptCount val="3"/>
                <c:pt idx="0">
                  <c:v>0.69799938442597742</c:v>
                </c:pt>
                <c:pt idx="1">
                  <c:v>0.3803631886734381</c:v>
                </c:pt>
                <c:pt idx="2">
                  <c:v>0.49766067471066261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1873408"/>
        <c:axId val="131895680"/>
      </c:barChart>
      <c:catAx>
        <c:axId val="131873408"/>
        <c:scaling>
          <c:orientation val="minMax"/>
        </c:scaling>
        <c:delete val="0"/>
        <c:axPos val="b"/>
        <c:majorTickMark val="out"/>
        <c:minorTickMark val="none"/>
        <c:tickLblPos val="nextTo"/>
        <c:crossAx val="131895680"/>
        <c:crosses val="autoZero"/>
        <c:auto val="1"/>
        <c:lblAlgn val="ctr"/>
        <c:lblOffset val="100"/>
        <c:noMultiLvlLbl val="0"/>
      </c:catAx>
      <c:valAx>
        <c:axId val="131895680"/>
        <c:scaling>
          <c:orientation val="minMax"/>
          <c:max val="1"/>
        </c:scaling>
        <c:delete val="0"/>
        <c:axPos val="l"/>
        <c:numFmt formatCode="0%" sourceLinked="0"/>
        <c:majorTickMark val="out"/>
        <c:minorTickMark val="none"/>
        <c:tickLblPos val="nextTo"/>
        <c:crossAx val="1318734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2179616698856066"/>
          <c:y val="7.5161904770321827E-3"/>
          <c:w val="0.3598083494280197"/>
          <c:h val="0.15754901222126658"/>
        </c:manualLayout>
      </c:layout>
      <c:overlay val="1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Arkusz1!$M$329</c:f>
              <c:strCache>
                <c:ptCount val="1"/>
                <c:pt idx="0">
                  <c:v>wszechstronność</c:v>
                </c:pt>
              </c:strCache>
            </c:strRef>
          </c:tx>
          <c:invertIfNegative val="0"/>
          <c:cat>
            <c:strRef>
              <c:f>Arkusz1!$N$328:$O$328</c:f>
              <c:strCache>
                <c:ptCount val="2"/>
                <c:pt idx="0">
                  <c:v>mężczyzna</c:v>
                </c:pt>
                <c:pt idx="1">
                  <c:v>kobieta</c:v>
                </c:pt>
              </c:strCache>
            </c:strRef>
          </c:cat>
          <c:val>
            <c:numRef>
              <c:f>Arkusz1!$N$329:$O$329</c:f>
              <c:numCache>
                <c:formatCode>General</c:formatCode>
                <c:ptCount val="2"/>
                <c:pt idx="0">
                  <c:v>5.0168600000000035E-2</c:v>
                </c:pt>
                <c:pt idx="1">
                  <c:v>-4.8786200000000036E-2</c:v>
                </c:pt>
              </c:numCache>
            </c:numRef>
          </c:val>
        </c:ser>
        <c:ser>
          <c:idx val="1"/>
          <c:order val="1"/>
          <c:tx>
            <c:strRef>
              <c:f>Arkusz1!$M$330</c:f>
              <c:strCache>
                <c:ptCount val="1"/>
                <c:pt idx="0">
                  <c:v>komunikacja</c:v>
                </c:pt>
              </c:strCache>
            </c:strRef>
          </c:tx>
          <c:invertIfNegative val="0"/>
          <c:cat>
            <c:strRef>
              <c:f>Arkusz1!$N$328:$O$328</c:f>
              <c:strCache>
                <c:ptCount val="2"/>
                <c:pt idx="0">
                  <c:v>mężczyzna</c:v>
                </c:pt>
                <c:pt idx="1">
                  <c:v>kobieta</c:v>
                </c:pt>
              </c:strCache>
            </c:strRef>
          </c:cat>
          <c:val>
            <c:numRef>
              <c:f>Arkusz1!$N$330:$O$330</c:f>
              <c:numCache>
                <c:formatCode>General</c:formatCode>
                <c:ptCount val="2"/>
                <c:pt idx="0">
                  <c:v>-2.7909600000000017E-2</c:v>
                </c:pt>
                <c:pt idx="1">
                  <c:v>2.6783100000000018E-2</c:v>
                </c:pt>
              </c:numCache>
            </c:numRef>
          </c:val>
        </c:ser>
        <c:ser>
          <c:idx val="2"/>
          <c:order val="2"/>
          <c:tx>
            <c:strRef>
              <c:f>Arkusz1!$M$331</c:f>
              <c:strCache>
                <c:ptCount val="1"/>
                <c:pt idx="0">
                  <c:v>praca i ekonomiczne</c:v>
                </c:pt>
              </c:strCache>
            </c:strRef>
          </c:tx>
          <c:invertIfNegative val="0"/>
          <c:cat>
            <c:strRef>
              <c:f>Arkusz1!$N$328:$O$328</c:f>
              <c:strCache>
                <c:ptCount val="2"/>
                <c:pt idx="0">
                  <c:v>mężczyzna</c:v>
                </c:pt>
                <c:pt idx="1">
                  <c:v>kobieta</c:v>
                </c:pt>
              </c:strCache>
            </c:strRef>
          </c:cat>
          <c:val>
            <c:numRef>
              <c:f>Arkusz1!$N$331:$O$331</c:f>
              <c:numCache>
                <c:formatCode>General</c:formatCode>
                <c:ptCount val="2"/>
                <c:pt idx="0">
                  <c:v>-0.1057178</c:v>
                </c:pt>
                <c:pt idx="1">
                  <c:v>0.10199290000000005</c:v>
                </c:pt>
              </c:numCache>
            </c:numRef>
          </c:val>
        </c:ser>
        <c:ser>
          <c:idx val="3"/>
          <c:order val="3"/>
          <c:tx>
            <c:strRef>
              <c:f>Arkusz1!$M$332</c:f>
              <c:strCache>
                <c:ptCount val="1"/>
                <c:pt idx="0">
                  <c:v>rozrywka</c:v>
                </c:pt>
              </c:strCache>
            </c:strRef>
          </c:tx>
          <c:invertIfNegative val="0"/>
          <c:cat>
            <c:strRef>
              <c:f>Arkusz1!$N$328:$O$328</c:f>
              <c:strCache>
                <c:ptCount val="2"/>
                <c:pt idx="0">
                  <c:v>mężczyzna</c:v>
                </c:pt>
                <c:pt idx="1">
                  <c:v>kobieta</c:v>
                </c:pt>
              </c:strCache>
            </c:strRef>
          </c:cat>
          <c:val>
            <c:numRef>
              <c:f>Arkusz1!$N$332:$O$332</c:f>
              <c:numCache>
                <c:formatCode>General</c:formatCode>
                <c:ptCount val="2"/>
                <c:pt idx="0">
                  <c:v>6.5162600000000057E-2</c:v>
                </c:pt>
                <c:pt idx="1">
                  <c:v>-6.270110000000001E-2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174016"/>
        <c:axId val="133175552"/>
      </c:barChart>
      <c:catAx>
        <c:axId val="133174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175552"/>
        <c:crosses val="autoZero"/>
        <c:auto val="1"/>
        <c:lblAlgn val="ctr"/>
        <c:lblOffset val="100"/>
        <c:noMultiLvlLbl val="0"/>
      </c:catAx>
      <c:valAx>
        <c:axId val="133175552"/>
        <c:scaling>
          <c:orientation val="minMax"/>
          <c:max val="0.15000000000000019"/>
          <c:min val="-0.15000000000000019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1740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Arkusz1!$O$3</c:f>
              <c:strCache>
                <c:ptCount val="1"/>
                <c:pt idx="0">
                  <c:v>wszechstronność</c:v>
                </c:pt>
              </c:strCache>
            </c:strRef>
          </c:tx>
          <c:cat>
            <c:strRef>
              <c:f>Arkusz1!$P$2:$S$2</c:f>
              <c:strCache>
                <c:ptCount val="4"/>
                <c:pt idx="0">
                  <c:v>podstawowe i niższe</c:v>
                </c:pt>
                <c:pt idx="1">
                  <c:v>zasadnicze zawodowe/gimanzjum</c:v>
                </c:pt>
                <c:pt idx="2">
                  <c:v>średnie</c:v>
                </c:pt>
                <c:pt idx="3">
                  <c:v>wyższe i policealne</c:v>
                </c:pt>
              </c:strCache>
            </c:strRef>
          </c:cat>
          <c:val>
            <c:numRef>
              <c:f>Arkusz1!$P$3:$S$3</c:f>
              <c:numCache>
                <c:formatCode>####.0000000</c:formatCode>
                <c:ptCount val="4"/>
                <c:pt idx="0">
                  <c:v>-0.19548699450235146</c:v>
                </c:pt>
                <c:pt idx="1">
                  <c:v>-0.15513217955207806</c:v>
                </c:pt>
                <c:pt idx="2">
                  <c:v>-5.0278758989160593E-2</c:v>
                </c:pt>
                <c:pt idx="3">
                  <c:v>0.19665092044089538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Arkusz1!$O$4</c:f>
              <c:strCache>
                <c:ptCount val="1"/>
                <c:pt idx="0">
                  <c:v>komunikacja</c:v>
                </c:pt>
              </c:strCache>
            </c:strRef>
          </c:tx>
          <c:cat>
            <c:strRef>
              <c:f>Arkusz1!$P$2:$S$2</c:f>
              <c:strCache>
                <c:ptCount val="4"/>
                <c:pt idx="0">
                  <c:v>podstawowe i niższe</c:v>
                </c:pt>
                <c:pt idx="1">
                  <c:v>zasadnicze zawodowe/gimanzjum</c:v>
                </c:pt>
                <c:pt idx="2">
                  <c:v>średnie</c:v>
                </c:pt>
                <c:pt idx="3">
                  <c:v>wyższe i policealne</c:v>
                </c:pt>
              </c:strCache>
            </c:strRef>
          </c:cat>
          <c:val>
            <c:numRef>
              <c:f>Arkusz1!$P$4:$S$4</c:f>
              <c:numCache>
                <c:formatCode>####.0000000</c:formatCode>
                <c:ptCount val="4"/>
                <c:pt idx="0">
                  <c:v>8.5882582018540432E-2</c:v>
                </c:pt>
                <c:pt idx="1">
                  <c:v>0.15203360916655714</c:v>
                </c:pt>
                <c:pt idx="2">
                  <c:v>1.1357438842422999E-2</c:v>
                </c:pt>
                <c:pt idx="3">
                  <c:v>-0.14376689937979337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Arkusz1!$O$5</c:f>
              <c:strCache>
                <c:ptCount val="1"/>
                <c:pt idx="0">
                  <c:v>praca i ekonomiczne</c:v>
                </c:pt>
              </c:strCache>
            </c:strRef>
          </c:tx>
          <c:cat>
            <c:strRef>
              <c:f>Arkusz1!$P$2:$S$2</c:f>
              <c:strCache>
                <c:ptCount val="4"/>
                <c:pt idx="0">
                  <c:v>podstawowe i niższe</c:v>
                </c:pt>
                <c:pt idx="1">
                  <c:v>zasadnicze zawodowe/gimanzjum</c:v>
                </c:pt>
                <c:pt idx="2">
                  <c:v>średnie</c:v>
                </c:pt>
                <c:pt idx="3">
                  <c:v>wyższe i policealne</c:v>
                </c:pt>
              </c:strCache>
            </c:strRef>
          </c:cat>
          <c:val>
            <c:numRef>
              <c:f>Arkusz1!$P$5:$S$5</c:f>
              <c:numCache>
                <c:formatCode>####.0000000</c:formatCode>
                <c:ptCount val="4"/>
                <c:pt idx="0">
                  <c:v>-0.65270095265510253</c:v>
                </c:pt>
                <c:pt idx="1">
                  <c:v>-0.47613553420985438</c:v>
                </c:pt>
                <c:pt idx="2">
                  <c:v>-5.0404334067000733E-2</c:v>
                </c:pt>
                <c:pt idx="3">
                  <c:v>0.50262608076264537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Arkusz1!$O$6</c:f>
              <c:strCache>
                <c:ptCount val="1"/>
                <c:pt idx="0">
                  <c:v>rozrywka</c:v>
                </c:pt>
              </c:strCache>
            </c:strRef>
          </c:tx>
          <c:cat>
            <c:strRef>
              <c:f>Arkusz1!$P$2:$S$2</c:f>
              <c:strCache>
                <c:ptCount val="4"/>
                <c:pt idx="0">
                  <c:v>podstawowe i niższe</c:v>
                </c:pt>
                <c:pt idx="1">
                  <c:v>zasadnicze zawodowe/gimanzjum</c:v>
                </c:pt>
                <c:pt idx="2">
                  <c:v>średnie</c:v>
                </c:pt>
                <c:pt idx="3">
                  <c:v>wyższe i policealne</c:v>
                </c:pt>
              </c:strCache>
            </c:strRef>
          </c:cat>
          <c:val>
            <c:numRef>
              <c:f>Arkusz1!$P$6:$S$6</c:f>
              <c:numCache>
                <c:formatCode>####.0000000</c:formatCode>
                <c:ptCount val="4"/>
                <c:pt idx="0">
                  <c:v>5.8750267519430133E-2</c:v>
                </c:pt>
                <c:pt idx="1">
                  <c:v>0.15019807056190423</c:v>
                </c:pt>
                <c:pt idx="2">
                  <c:v>4.7550743252836696E-3</c:v>
                </c:pt>
                <c:pt idx="3">
                  <c:v>-0.13017153117959657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219456"/>
        <c:axId val="133220992"/>
      </c:lineChart>
      <c:catAx>
        <c:axId val="133219456"/>
        <c:scaling>
          <c:orientation val="minMax"/>
        </c:scaling>
        <c:delete val="0"/>
        <c:axPos val="b"/>
        <c:majorTickMark val="out"/>
        <c:minorTickMark val="none"/>
        <c:tickLblPos val="nextTo"/>
        <c:crossAx val="133220992"/>
        <c:crosses val="autoZero"/>
        <c:auto val="1"/>
        <c:lblAlgn val="ctr"/>
        <c:lblOffset val="100"/>
        <c:noMultiLvlLbl val="0"/>
      </c:catAx>
      <c:valAx>
        <c:axId val="13322099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3219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Arkusz1!$M$52</c:f>
              <c:strCache>
                <c:ptCount val="1"/>
                <c:pt idx="0">
                  <c:v>wszechstronność</c:v>
                </c:pt>
              </c:strCache>
            </c:strRef>
          </c:tx>
          <c:cat>
            <c:strRef>
              <c:f>Arkusz1!$N$51:$S$51</c:f>
              <c:strCache>
                <c:ptCount val="6"/>
                <c:pt idx="0">
                  <c:v>16-24 lat</c:v>
                </c:pt>
                <c:pt idx="1">
                  <c:v>25-34 lat</c:v>
                </c:pt>
                <c:pt idx="2">
                  <c:v>35-44 lat</c:v>
                </c:pt>
                <c:pt idx="3">
                  <c:v>45-59 lat</c:v>
                </c:pt>
                <c:pt idx="4">
                  <c:v>60-64 lat</c:v>
                </c:pt>
                <c:pt idx="5">
                  <c:v>65 i więcej lat</c:v>
                </c:pt>
              </c:strCache>
            </c:strRef>
          </c:cat>
          <c:val>
            <c:numRef>
              <c:f>Arkusz1!$N$52:$S$52</c:f>
              <c:numCache>
                <c:formatCode>####.0000000</c:formatCode>
                <c:ptCount val="6"/>
                <c:pt idx="0">
                  <c:v>0.2607920535700316</c:v>
                </c:pt>
                <c:pt idx="1">
                  <c:v>0.21536459492499238</c:v>
                </c:pt>
                <c:pt idx="2">
                  <c:v>-2.5302330701787931E-2</c:v>
                </c:pt>
                <c:pt idx="3">
                  <c:v>-0.30152889673596517</c:v>
                </c:pt>
                <c:pt idx="4">
                  <c:v>-0.51546712621430357</c:v>
                </c:pt>
                <c:pt idx="5">
                  <c:v>-0.55004943895471692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Arkusz1!$M$53</c:f>
              <c:strCache>
                <c:ptCount val="1"/>
                <c:pt idx="0">
                  <c:v>komunikacja</c:v>
                </c:pt>
              </c:strCache>
            </c:strRef>
          </c:tx>
          <c:cat>
            <c:strRef>
              <c:f>Arkusz1!$N$51:$S$51</c:f>
              <c:strCache>
                <c:ptCount val="6"/>
                <c:pt idx="0">
                  <c:v>16-24 lat</c:v>
                </c:pt>
                <c:pt idx="1">
                  <c:v>25-34 lat</c:v>
                </c:pt>
                <c:pt idx="2">
                  <c:v>35-44 lat</c:v>
                </c:pt>
                <c:pt idx="3">
                  <c:v>45-59 lat</c:v>
                </c:pt>
                <c:pt idx="4">
                  <c:v>60-64 lat</c:v>
                </c:pt>
                <c:pt idx="5">
                  <c:v>65 i więcej lat</c:v>
                </c:pt>
              </c:strCache>
            </c:strRef>
          </c:cat>
          <c:val>
            <c:numRef>
              <c:f>Arkusz1!$N$53:$S$53</c:f>
              <c:numCache>
                <c:formatCode>####.0000000</c:formatCode>
                <c:ptCount val="6"/>
                <c:pt idx="0">
                  <c:v>0.60038890580540638</c:v>
                </c:pt>
                <c:pt idx="1">
                  <c:v>0.12372908565528142</c:v>
                </c:pt>
                <c:pt idx="2">
                  <c:v>-0.19280127337091063</c:v>
                </c:pt>
                <c:pt idx="3">
                  <c:v>-0.37704267037836198</c:v>
                </c:pt>
                <c:pt idx="4">
                  <c:v>-0.44153392622732229</c:v>
                </c:pt>
                <c:pt idx="5">
                  <c:v>-0.43592699018179637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Arkusz1!$M$54</c:f>
              <c:strCache>
                <c:ptCount val="1"/>
                <c:pt idx="0">
                  <c:v>praca i ekonomiczne</c:v>
                </c:pt>
              </c:strCache>
            </c:strRef>
          </c:tx>
          <c:cat>
            <c:strRef>
              <c:f>Arkusz1!$N$51:$S$51</c:f>
              <c:strCache>
                <c:ptCount val="6"/>
                <c:pt idx="0">
                  <c:v>16-24 lat</c:v>
                </c:pt>
                <c:pt idx="1">
                  <c:v>25-34 lat</c:v>
                </c:pt>
                <c:pt idx="2">
                  <c:v>35-44 lat</c:v>
                </c:pt>
                <c:pt idx="3">
                  <c:v>45-59 lat</c:v>
                </c:pt>
                <c:pt idx="4">
                  <c:v>60-64 lat</c:v>
                </c:pt>
                <c:pt idx="5">
                  <c:v>65 i więcej lat</c:v>
                </c:pt>
              </c:strCache>
            </c:strRef>
          </c:cat>
          <c:val>
            <c:numRef>
              <c:f>Arkusz1!$N$54:$S$54</c:f>
              <c:numCache>
                <c:formatCode>####.0000000</c:formatCode>
                <c:ptCount val="6"/>
                <c:pt idx="0">
                  <c:v>-0.32052225918647803</c:v>
                </c:pt>
                <c:pt idx="1">
                  <c:v>0.11073928911762058</c:v>
                </c:pt>
                <c:pt idx="2">
                  <c:v>0.13121588274113699</c:v>
                </c:pt>
                <c:pt idx="3">
                  <c:v>7.9886979198236882E-2</c:v>
                </c:pt>
                <c:pt idx="4">
                  <c:v>-9.0628340918652711E-2</c:v>
                </c:pt>
                <c:pt idx="5">
                  <c:v>-0.16720640516410323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Arkusz1!$M$55</c:f>
              <c:strCache>
                <c:ptCount val="1"/>
                <c:pt idx="0">
                  <c:v>rozrywka</c:v>
                </c:pt>
              </c:strCache>
            </c:strRef>
          </c:tx>
          <c:cat>
            <c:strRef>
              <c:f>Arkusz1!$N$51:$S$51</c:f>
              <c:strCache>
                <c:ptCount val="6"/>
                <c:pt idx="0">
                  <c:v>16-24 lat</c:v>
                </c:pt>
                <c:pt idx="1">
                  <c:v>25-34 lat</c:v>
                </c:pt>
                <c:pt idx="2">
                  <c:v>35-44 lat</c:v>
                </c:pt>
                <c:pt idx="3">
                  <c:v>45-59 lat</c:v>
                </c:pt>
                <c:pt idx="4">
                  <c:v>60-64 lat</c:v>
                </c:pt>
                <c:pt idx="5">
                  <c:v>65 i więcej lat</c:v>
                </c:pt>
              </c:strCache>
            </c:strRef>
          </c:cat>
          <c:val>
            <c:numRef>
              <c:f>Arkusz1!$N$55:$S$55</c:f>
              <c:numCache>
                <c:formatCode>####.0000000</c:formatCode>
                <c:ptCount val="6"/>
                <c:pt idx="0">
                  <c:v>0.43049456470302638</c:v>
                </c:pt>
                <c:pt idx="1">
                  <c:v>6.8002397040929183E-2</c:v>
                </c:pt>
                <c:pt idx="2">
                  <c:v>-0.1279918244434407</c:v>
                </c:pt>
                <c:pt idx="3">
                  <c:v>-0.27814889006744753</c:v>
                </c:pt>
                <c:pt idx="4">
                  <c:v>-0.23093608134830557</c:v>
                </c:pt>
                <c:pt idx="5">
                  <c:v>-0.26790017728787896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252608"/>
        <c:axId val="133254144"/>
      </c:lineChart>
      <c:catAx>
        <c:axId val="133252608"/>
        <c:scaling>
          <c:orientation val="minMax"/>
        </c:scaling>
        <c:delete val="0"/>
        <c:axPos val="b"/>
        <c:majorTickMark val="out"/>
        <c:minorTickMark val="none"/>
        <c:tickLblPos val="nextTo"/>
        <c:crossAx val="133254144"/>
        <c:crosses val="autoZero"/>
        <c:auto val="1"/>
        <c:lblAlgn val="ctr"/>
        <c:lblOffset val="100"/>
        <c:noMultiLvlLbl val="0"/>
      </c:catAx>
      <c:valAx>
        <c:axId val="133254144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32526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Arkusz1!$AY$361</c:f>
              <c:strCache>
                <c:ptCount val="1"/>
                <c:pt idx="0">
                  <c:v>wszechstronność</c:v>
                </c:pt>
              </c:strCache>
            </c:strRef>
          </c:tx>
          <c:marker>
            <c:symbol val="none"/>
          </c:marker>
          <c:cat>
            <c:numRef>
              <c:f>Arkusz1!$AX$362:$AX$416</c:f>
              <c:numCache>
                <c:formatCode>General</c:formatCode>
                <c:ptCount val="55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  <c:pt idx="44">
                  <c:v>60</c:v>
                </c:pt>
                <c:pt idx="45">
                  <c:v>61</c:v>
                </c:pt>
                <c:pt idx="46">
                  <c:v>62</c:v>
                </c:pt>
                <c:pt idx="47">
                  <c:v>63</c:v>
                </c:pt>
                <c:pt idx="48">
                  <c:v>64</c:v>
                </c:pt>
                <c:pt idx="49">
                  <c:v>65</c:v>
                </c:pt>
                <c:pt idx="50">
                  <c:v>66</c:v>
                </c:pt>
                <c:pt idx="51">
                  <c:v>67</c:v>
                </c:pt>
                <c:pt idx="52">
                  <c:v>68</c:v>
                </c:pt>
                <c:pt idx="53">
                  <c:v>69</c:v>
                </c:pt>
                <c:pt idx="54">
                  <c:v>70</c:v>
                </c:pt>
              </c:numCache>
            </c:numRef>
          </c:cat>
          <c:val>
            <c:numRef>
              <c:f>Arkusz1!$AY$362:$AY$416</c:f>
              <c:numCache>
                <c:formatCode>General</c:formatCode>
                <c:ptCount val="55"/>
                <c:pt idx="0">
                  <c:v>0.18910248888888903</c:v>
                </c:pt>
                <c:pt idx="1">
                  <c:v>0.16036376666666666</c:v>
                </c:pt>
                <c:pt idx="2">
                  <c:v>0.16358862307692321</c:v>
                </c:pt>
                <c:pt idx="3">
                  <c:v>0.2058018769230768</c:v>
                </c:pt>
                <c:pt idx="4">
                  <c:v>0.26624449230769232</c:v>
                </c:pt>
                <c:pt idx="5">
                  <c:v>0.29400084615384647</c:v>
                </c:pt>
                <c:pt idx="6">
                  <c:v>0.32689340769230796</c:v>
                </c:pt>
                <c:pt idx="7">
                  <c:v>0.35423366153846148</c:v>
                </c:pt>
                <c:pt idx="8">
                  <c:v>0.36228883076923102</c:v>
                </c:pt>
                <c:pt idx="9">
                  <c:v>0.33984361538461599</c:v>
                </c:pt>
                <c:pt idx="10">
                  <c:v>0.28130863076923102</c:v>
                </c:pt>
                <c:pt idx="11">
                  <c:v>0.24205892307692328</c:v>
                </c:pt>
                <c:pt idx="12">
                  <c:v>0.2298165461538462</c:v>
                </c:pt>
                <c:pt idx="13">
                  <c:v>0.23605175384615384</c:v>
                </c:pt>
                <c:pt idx="14">
                  <c:v>0.22787693076923088</c:v>
                </c:pt>
                <c:pt idx="15">
                  <c:v>0.21132283076923089</c:v>
                </c:pt>
                <c:pt idx="16">
                  <c:v>0.16992793076923096</c:v>
                </c:pt>
                <c:pt idx="17">
                  <c:v>0.13988357692307679</c:v>
                </c:pt>
                <c:pt idx="18">
                  <c:v>0.11295632307692309</c:v>
                </c:pt>
                <c:pt idx="19">
                  <c:v>9.7207615384615378E-2</c:v>
                </c:pt>
                <c:pt idx="20">
                  <c:v>7.780987692307692E-2</c:v>
                </c:pt>
                <c:pt idx="21">
                  <c:v>4.1650830769230776E-2</c:v>
                </c:pt>
                <c:pt idx="22">
                  <c:v>-6.0133846153846218E-3</c:v>
                </c:pt>
                <c:pt idx="23">
                  <c:v>-4.3761869230769225E-2</c:v>
                </c:pt>
                <c:pt idx="24">
                  <c:v>-6.5542192307692301E-2</c:v>
                </c:pt>
                <c:pt idx="25">
                  <c:v>-8.9015269230769245E-2</c:v>
                </c:pt>
                <c:pt idx="26">
                  <c:v>-9.8479653846153814E-2</c:v>
                </c:pt>
                <c:pt idx="27">
                  <c:v>-0.12217850000000002</c:v>
                </c:pt>
                <c:pt idx="28">
                  <c:v>-0.16999902307692327</c:v>
                </c:pt>
                <c:pt idx="29">
                  <c:v>-0.20635870000000001</c:v>
                </c:pt>
                <c:pt idx="30">
                  <c:v>-0.21633991538461539</c:v>
                </c:pt>
                <c:pt idx="31">
                  <c:v>-0.203907030769231</c:v>
                </c:pt>
                <c:pt idx="32">
                  <c:v>-0.21571974615384629</c:v>
                </c:pt>
                <c:pt idx="33">
                  <c:v>-0.25515953846153799</c:v>
                </c:pt>
                <c:pt idx="34">
                  <c:v>-0.27799977692307692</c:v>
                </c:pt>
                <c:pt idx="35">
                  <c:v>-0.30239021538461586</c:v>
                </c:pt>
                <c:pt idx="36">
                  <c:v>-0.28217737692307698</c:v>
                </c:pt>
                <c:pt idx="37">
                  <c:v>-0.27699898461538458</c:v>
                </c:pt>
                <c:pt idx="38">
                  <c:v>-0.28558590769230796</c:v>
                </c:pt>
                <c:pt idx="39">
                  <c:v>-0.29698063076923104</c:v>
                </c:pt>
                <c:pt idx="40">
                  <c:v>-0.36799856153846194</c:v>
                </c:pt>
                <c:pt idx="41">
                  <c:v>-0.43573730769230767</c:v>
                </c:pt>
                <c:pt idx="42">
                  <c:v>-0.49473636923076947</c:v>
                </c:pt>
                <c:pt idx="43">
                  <c:v>-0.54278075384615387</c:v>
                </c:pt>
                <c:pt idx="44">
                  <c:v>-0.56026878461538454</c:v>
                </c:pt>
                <c:pt idx="45">
                  <c:v>-0.52073913846153863</c:v>
                </c:pt>
                <c:pt idx="46">
                  <c:v>-0.47983646153846193</c:v>
                </c:pt>
                <c:pt idx="47">
                  <c:v>-0.46902486923076986</c:v>
                </c:pt>
                <c:pt idx="48">
                  <c:v>-0.52144646923076876</c:v>
                </c:pt>
                <c:pt idx="49">
                  <c:v>-0.55143505384615388</c:v>
                </c:pt>
                <c:pt idx="50">
                  <c:v>-0.55349250769230751</c:v>
                </c:pt>
                <c:pt idx="51">
                  <c:v>-0.52092924615384684</c:v>
                </c:pt>
                <c:pt idx="52">
                  <c:v>-0.49645845384615406</c:v>
                </c:pt>
                <c:pt idx="53">
                  <c:v>-0.54890225384615388</c:v>
                </c:pt>
                <c:pt idx="54">
                  <c:v>-0.63366990000000045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Arkusz1!$AZ$361</c:f>
              <c:strCache>
                <c:ptCount val="1"/>
                <c:pt idx="0">
                  <c:v>komunikacja</c:v>
                </c:pt>
              </c:strCache>
            </c:strRef>
          </c:tx>
          <c:marker>
            <c:symbol val="none"/>
          </c:marker>
          <c:cat>
            <c:numRef>
              <c:f>Arkusz1!$AX$362:$AX$416</c:f>
              <c:numCache>
                <c:formatCode>General</c:formatCode>
                <c:ptCount val="55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  <c:pt idx="44">
                  <c:v>60</c:v>
                </c:pt>
                <c:pt idx="45">
                  <c:v>61</c:v>
                </c:pt>
                <c:pt idx="46">
                  <c:v>62</c:v>
                </c:pt>
                <c:pt idx="47">
                  <c:v>63</c:v>
                </c:pt>
                <c:pt idx="48">
                  <c:v>64</c:v>
                </c:pt>
                <c:pt idx="49">
                  <c:v>65</c:v>
                </c:pt>
                <c:pt idx="50">
                  <c:v>66</c:v>
                </c:pt>
                <c:pt idx="51">
                  <c:v>67</c:v>
                </c:pt>
                <c:pt idx="52">
                  <c:v>68</c:v>
                </c:pt>
                <c:pt idx="53">
                  <c:v>69</c:v>
                </c:pt>
                <c:pt idx="54">
                  <c:v>70</c:v>
                </c:pt>
              </c:numCache>
            </c:numRef>
          </c:cat>
          <c:val>
            <c:numRef>
              <c:f>Arkusz1!$AZ$362:$AZ$416</c:f>
              <c:numCache>
                <c:formatCode>General</c:formatCode>
                <c:ptCount val="55"/>
                <c:pt idx="0">
                  <c:v>0.79872938888888934</c:v>
                </c:pt>
                <c:pt idx="1">
                  <c:v>0.7851648750000001</c:v>
                </c:pt>
                <c:pt idx="2">
                  <c:v>0.75306732307692259</c:v>
                </c:pt>
                <c:pt idx="3">
                  <c:v>0.67994903076923152</c:v>
                </c:pt>
                <c:pt idx="4">
                  <c:v>0.62145253076923057</c:v>
                </c:pt>
                <c:pt idx="5">
                  <c:v>0.5721309923076926</c:v>
                </c:pt>
                <c:pt idx="6">
                  <c:v>0.50085588461538511</c:v>
                </c:pt>
                <c:pt idx="7">
                  <c:v>0.44275982307692285</c:v>
                </c:pt>
                <c:pt idx="8">
                  <c:v>0.38850394615384648</c:v>
                </c:pt>
                <c:pt idx="9">
                  <c:v>0.3455650076923078</c:v>
                </c:pt>
                <c:pt idx="10">
                  <c:v>0.29295167692307711</c:v>
                </c:pt>
                <c:pt idx="11">
                  <c:v>0.2634077307692308</c:v>
                </c:pt>
                <c:pt idx="12">
                  <c:v>0.22452176153846154</c:v>
                </c:pt>
                <c:pt idx="13">
                  <c:v>0.14273442307692327</c:v>
                </c:pt>
                <c:pt idx="14">
                  <c:v>7.3610430769230822E-2</c:v>
                </c:pt>
                <c:pt idx="15">
                  <c:v>4.1423476923076949E-2</c:v>
                </c:pt>
                <c:pt idx="16">
                  <c:v>6.231161538461546E-3</c:v>
                </c:pt>
                <c:pt idx="17">
                  <c:v>-3.2606084615384619E-2</c:v>
                </c:pt>
                <c:pt idx="18">
                  <c:v>-7.3809446153846214E-2</c:v>
                </c:pt>
                <c:pt idx="19">
                  <c:v>-0.11617023076923089</c:v>
                </c:pt>
                <c:pt idx="20">
                  <c:v>-0.11641048461538457</c:v>
                </c:pt>
                <c:pt idx="21">
                  <c:v>-0.12121421538461548</c:v>
                </c:pt>
                <c:pt idx="22">
                  <c:v>-0.1400286846153847</c:v>
                </c:pt>
                <c:pt idx="23">
                  <c:v>-0.17931993846153857</c:v>
                </c:pt>
                <c:pt idx="24">
                  <c:v>-0.20987738461538469</c:v>
                </c:pt>
                <c:pt idx="25">
                  <c:v>-0.24168201538461537</c:v>
                </c:pt>
                <c:pt idx="26">
                  <c:v>-0.26186954615384633</c:v>
                </c:pt>
                <c:pt idx="27">
                  <c:v>-0.28840109230769256</c:v>
                </c:pt>
                <c:pt idx="28">
                  <c:v>-0.31838414615384669</c:v>
                </c:pt>
                <c:pt idx="29">
                  <c:v>-0.3500829230769234</c:v>
                </c:pt>
                <c:pt idx="30">
                  <c:v>-0.35655073076923088</c:v>
                </c:pt>
                <c:pt idx="31">
                  <c:v>-0.34496065384615382</c:v>
                </c:pt>
                <c:pt idx="32">
                  <c:v>-0.31897234615384668</c:v>
                </c:pt>
                <c:pt idx="33">
                  <c:v>-0.31157346153846194</c:v>
                </c:pt>
                <c:pt idx="34">
                  <c:v>-0.33862600769230805</c:v>
                </c:pt>
                <c:pt idx="35">
                  <c:v>-0.36387638461538496</c:v>
                </c:pt>
                <c:pt idx="36">
                  <c:v>-0.40360906153846171</c:v>
                </c:pt>
                <c:pt idx="37">
                  <c:v>-0.43515094615384647</c:v>
                </c:pt>
                <c:pt idx="38">
                  <c:v>-0.44762702307692304</c:v>
                </c:pt>
                <c:pt idx="39">
                  <c:v>-0.42958709230769265</c:v>
                </c:pt>
                <c:pt idx="40">
                  <c:v>-0.36637963846153843</c:v>
                </c:pt>
                <c:pt idx="41">
                  <c:v>-0.34836238461538482</c:v>
                </c:pt>
                <c:pt idx="42">
                  <c:v>-0.3845310076923078</c:v>
                </c:pt>
                <c:pt idx="43">
                  <c:v>-0.43449736153846186</c:v>
                </c:pt>
                <c:pt idx="44">
                  <c:v>-0.46012866923076973</c:v>
                </c:pt>
                <c:pt idx="45">
                  <c:v>-0.46412851538461586</c:v>
                </c:pt>
                <c:pt idx="46">
                  <c:v>-0.44809296153846184</c:v>
                </c:pt>
                <c:pt idx="47">
                  <c:v>-0.4029555307692308</c:v>
                </c:pt>
                <c:pt idx="48">
                  <c:v>-0.41675852307692307</c:v>
                </c:pt>
                <c:pt idx="49">
                  <c:v>-0.43636286153846215</c:v>
                </c:pt>
                <c:pt idx="50">
                  <c:v>-0.4814373846153846</c:v>
                </c:pt>
                <c:pt idx="51">
                  <c:v>-0.49846203846153825</c:v>
                </c:pt>
                <c:pt idx="52">
                  <c:v>-0.5519720692307688</c:v>
                </c:pt>
                <c:pt idx="53">
                  <c:v>-0.55011435384615359</c:v>
                </c:pt>
                <c:pt idx="54">
                  <c:v>-0.46905813846153827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Arkusz1!$BA$361</c:f>
              <c:strCache>
                <c:ptCount val="1"/>
                <c:pt idx="0">
                  <c:v>praca i ekonomiczne</c:v>
                </c:pt>
              </c:strCache>
            </c:strRef>
          </c:tx>
          <c:marker>
            <c:symbol val="none"/>
          </c:marker>
          <c:cat>
            <c:numRef>
              <c:f>Arkusz1!$AX$362:$AX$416</c:f>
              <c:numCache>
                <c:formatCode>General</c:formatCode>
                <c:ptCount val="55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  <c:pt idx="44">
                  <c:v>60</c:v>
                </c:pt>
                <c:pt idx="45">
                  <c:v>61</c:v>
                </c:pt>
                <c:pt idx="46">
                  <c:v>62</c:v>
                </c:pt>
                <c:pt idx="47">
                  <c:v>63</c:v>
                </c:pt>
                <c:pt idx="48">
                  <c:v>64</c:v>
                </c:pt>
                <c:pt idx="49">
                  <c:v>65</c:v>
                </c:pt>
                <c:pt idx="50">
                  <c:v>66</c:v>
                </c:pt>
                <c:pt idx="51">
                  <c:v>67</c:v>
                </c:pt>
                <c:pt idx="52">
                  <c:v>68</c:v>
                </c:pt>
                <c:pt idx="53">
                  <c:v>69</c:v>
                </c:pt>
                <c:pt idx="54">
                  <c:v>70</c:v>
                </c:pt>
              </c:numCache>
            </c:numRef>
          </c:cat>
          <c:val>
            <c:numRef>
              <c:f>Arkusz1!$BA$362:$BA$416</c:f>
              <c:numCache>
                <c:formatCode>General</c:formatCode>
                <c:ptCount val="55"/>
                <c:pt idx="0">
                  <c:v>-0.64038466666666671</c:v>
                </c:pt>
                <c:pt idx="1">
                  <c:v>-0.57653029166666658</c:v>
                </c:pt>
                <c:pt idx="2">
                  <c:v>-0.51086288461538454</c:v>
                </c:pt>
                <c:pt idx="3">
                  <c:v>-0.42072400000000026</c:v>
                </c:pt>
                <c:pt idx="4">
                  <c:v>-0.32673978461538461</c:v>
                </c:pt>
                <c:pt idx="5">
                  <c:v>-0.23721896923076921</c:v>
                </c:pt>
                <c:pt idx="6">
                  <c:v>-0.18638950769230783</c:v>
                </c:pt>
                <c:pt idx="7">
                  <c:v>-0.13670046153846174</c:v>
                </c:pt>
                <c:pt idx="8">
                  <c:v>-0.10492286923076924</c:v>
                </c:pt>
                <c:pt idx="9">
                  <c:v>-6.0978553846153839E-2</c:v>
                </c:pt>
                <c:pt idx="10">
                  <c:v>-2.05326923076923E-2</c:v>
                </c:pt>
                <c:pt idx="11">
                  <c:v>4.3929515384615356E-2</c:v>
                </c:pt>
                <c:pt idx="12">
                  <c:v>7.2577684615384677E-2</c:v>
                </c:pt>
                <c:pt idx="13">
                  <c:v>0.10051256153846154</c:v>
                </c:pt>
                <c:pt idx="14">
                  <c:v>0.10814670000000012</c:v>
                </c:pt>
                <c:pt idx="15">
                  <c:v>0.10331913846153849</c:v>
                </c:pt>
                <c:pt idx="16">
                  <c:v>0.15753228461538482</c:v>
                </c:pt>
                <c:pt idx="17">
                  <c:v>0.23293003076923097</c:v>
                </c:pt>
                <c:pt idx="18">
                  <c:v>0.23887689230769241</c:v>
                </c:pt>
                <c:pt idx="19">
                  <c:v>0.22737529230769241</c:v>
                </c:pt>
                <c:pt idx="20">
                  <c:v>0.21989522307692327</c:v>
                </c:pt>
                <c:pt idx="21">
                  <c:v>0.20260500769230771</c:v>
                </c:pt>
                <c:pt idx="22">
                  <c:v>0.14635785384615391</c:v>
                </c:pt>
                <c:pt idx="23">
                  <c:v>8.9165876923077064E-2</c:v>
                </c:pt>
                <c:pt idx="24">
                  <c:v>6.5681915384615375E-2</c:v>
                </c:pt>
                <c:pt idx="25">
                  <c:v>6.7039030769230804E-2</c:v>
                </c:pt>
                <c:pt idx="26">
                  <c:v>5.2893653846153937E-2</c:v>
                </c:pt>
                <c:pt idx="27">
                  <c:v>8.6542853846153844E-2</c:v>
                </c:pt>
                <c:pt idx="28">
                  <c:v>0.13207006153846154</c:v>
                </c:pt>
                <c:pt idx="29">
                  <c:v>0.16713699230769241</c:v>
                </c:pt>
                <c:pt idx="30">
                  <c:v>0.17991914615384638</c:v>
                </c:pt>
                <c:pt idx="31">
                  <c:v>0.17746679230769247</c:v>
                </c:pt>
                <c:pt idx="32">
                  <c:v>0.13896425384615399</c:v>
                </c:pt>
                <c:pt idx="33">
                  <c:v>9.258875384615381E-2</c:v>
                </c:pt>
                <c:pt idx="34">
                  <c:v>3.1857484615384617E-2</c:v>
                </c:pt>
                <c:pt idx="35">
                  <c:v>3.201453076923079E-2</c:v>
                </c:pt>
                <c:pt idx="36">
                  <c:v>6.4160430769230808E-2</c:v>
                </c:pt>
                <c:pt idx="37">
                  <c:v>8.1301692307692408E-2</c:v>
                </c:pt>
                <c:pt idx="38">
                  <c:v>3.9644315384615415E-2</c:v>
                </c:pt>
                <c:pt idx="39">
                  <c:v>1.8870307692307707E-2</c:v>
                </c:pt>
                <c:pt idx="40">
                  <c:v>1.1472638461538467E-2</c:v>
                </c:pt>
                <c:pt idx="41">
                  <c:v>9.6983307692307622E-3</c:v>
                </c:pt>
                <c:pt idx="42">
                  <c:v>1.6329153846153854E-2</c:v>
                </c:pt>
                <c:pt idx="43">
                  <c:v>7.2125076923076929E-3</c:v>
                </c:pt>
                <c:pt idx="44">
                  <c:v>-3.7179392307692335E-2</c:v>
                </c:pt>
                <c:pt idx="45">
                  <c:v>-6.0855946153846201E-2</c:v>
                </c:pt>
                <c:pt idx="46">
                  <c:v>-5.832462307692312E-2</c:v>
                </c:pt>
                <c:pt idx="47">
                  <c:v>-8.7172423076923092E-2</c:v>
                </c:pt>
                <c:pt idx="48">
                  <c:v>-0.11510036153846151</c:v>
                </c:pt>
                <c:pt idx="49">
                  <c:v>-0.12410151538461545</c:v>
                </c:pt>
                <c:pt idx="50">
                  <c:v>-0.14779893846153863</c:v>
                </c:pt>
                <c:pt idx="51">
                  <c:v>-0.13167687692307672</c:v>
                </c:pt>
                <c:pt idx="52">
                  <c:v>-0.10494513846153856</c:v>
                </c:pt>
                <c:pt idx="53">
                  <c:v>-0.10019853076923088</c:v>
                </c:pt>
                <c:pt idx="54">
                  <c:v>-0.16812919999999998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Arkusz1!$BB$361</c:f>
              <c:strCache>
                <c:ptCount val="1"/>
                <c:pt idx="0">
                  <c:v>rozrywka</c:v>
                </c:pt>
              </c:strCache>
            </c:strRef>
          </c:tx>
          <c:marker>
            <c:symbol val="none"/>
          </c:marker>
          <c:cat>
            <c:numRef>
              <c:f>Arkusz1!$AX$362:$AX$416</c:f>
              <c:numCache>
                <c:formatCode>General</c:formatCode>
                <c:ptCount val="55"/>
                <c:pt idx="0">
                  <c:v>16</c:v>
                </c:pt>
                <c:pt idx="1">
                  <c:v>17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21</c:v>
                </c:pt>
                <c:pt idx="6">
                  <c:v>22</c:v>
                </c:pt>
                <c:pt idx="7">
                  <c:v>23</c:v>
                </c:pt>
                <c:pt idx="8">
                  <c:v>24</c:v>
                </c:pt>
                <c:pt idx="9">
                  <c:v>25</c:v>
                </c:pt>
                <c:pt idx="10">
                  <c:v>26</c:v>
                </c:pt>
                <c:pt idx="11">
                  <c:v>27</c:v>
                </c:pt>
                <c:pt idx="12">
                  <c:v>28</c:v>
                </c:pt>
                <c:pt idx="13">
                  <c:v>29</c:v>
                </c:pt>
                <c:pt idx="14">
                  <c:v>30</c:v>
                </c:pt>
                <c:pt idx="15">
                  <c:v>31</c:v>
                </c:pt>
                <c:pt idx="16">
                  <c:v>32</c:v>
                </c:pt>
                <c:pt idx="17">
                  <c:v>33</c:v>
                </c:pt>
                <c:pt idx="18">
                  <c:v>34</c:v>
                </c:pt>
                <c:pt idx="19">
                  <c:v>35</c:v>
                </c:pt>
                <c:pt idx="20">
                  <c:v>36</c:v>
                </c:pt>
                <c:pt idx="21">
                  <c:v>37</c:v>
                </c:pt>
                <c:pt idx="22">
                  <c:v>38</c:v>
                </c:pt>
                <c:pt idx="23">
                  <c:v>39</c:v>
                </c:pt>
                <c:pt idx="24">
                  <c:v>40</c:v>
                </c:pt>
                <c:pt idx="25">
                  <c:v>41</c:v>
                </c:pt>
                <c:pt idx="26">
                  <c:v>42</c:v>
                </c:pt>
                <c:pt idx="27">
                  <c:v>43</c:v>
                </c:pt>
                <c:pt idx="28">
                  <c:v>44</c:v>
                </c:pt>
                <c:pt idx="29">
                  <c:v>45</c:v>
                </c:pt>
                <c:pt idx="30">
                  <c:v>46</c:v>
                </c:pt>
                <c:pt idx="31">
                  <c:v>47</c:v>
                </c:pt>
                <c:pt idx="32">
                  <c:v>48</c:v>
                </c:pt>
                <c:pt idx="33">
                  <c:v>49</c:v>
                </c:pt>
                <c:pt idx="34">
                  <c:v>50</c:v>
                </c:pt>
                <c:pt idx="35">
                  <c:v>51</c:v>
                </c:pt>
                <c:pt idx="36">
                  <c:v>52</c:v>
                </c:pt>
                <c:pt idx="37">
                  <c:v>53</c:v>
                </c:pt>
                <c:pt idx="38">
                  <c:v>54</c:v>
                </c:pt>
                <c:pt idx="39">
                  <c:v>55</c:v>
                </c:pt>
                <c:pt idx="40">
                  <c:v>56</c:v>
                </c:pt>
                <c:pt idx="41">
                  <c:v>57</c:v>
                </c:pt>
                <c:pt idx="42">
                  <c:v>58</c:v>
                </c:pt>
                <c:pt idx="43">
                  <c:v>59</c:v>
                </c:pt>
                <c:pt idx="44">
                  <c:v>60</c:v>
                </c:pt>
                <c:pt idx="45">
                  <c:v>61</c:v>
                </c:pt>
                <c:pt idx="46">
                  <c:v>62</c:v>
                </c:pt>
                <c:pt idx="47">
                  <c:v>63</c:v>
                </c:pt>
                <c:pt idx="48">
                  <c:v>64</c:v>
                </c:pt>
                <c:pt idx="49">
                  <c:v>65</c:v>
                </c:pt>
                <c:pt idx="50">
                  <c:v>66</c:v>
                </c:pt>
                <c:pt idx="51">
                  <c:v>67</c:v>
                </c:pt>
                <c:pt idx="52">
                  <c:v>68</c:v>
                </c:pt>
                <c:pt idx="53">
                  <c:v>69</c:v>
                </c:pt>
                <c:pt idx="54">
                  <c:v>70</c:v>
                </c:pt>
              </c:numCache>
            </c:numRef>
          </c:cat>
          <c:val>
            <c:numRef>
              <c:f>Arkusz1!$BB$362:$BB$416</c:f>
              <c:numCache>
                <c:formatCode>General</c:formatCode>
                <c:ptCount val="55"/>
                <c:pt idx="0">
                  <c:v>0.63788562222222278</c:v>
                </c:pt>
                <c:pt idx="1">
                  <c:v>0.63518194166666653</c:v>
                </c:pt>
                <c:pt idx="2">
                  <c:v>0.57248636923076845</c:v>
                </c:pt>
                <c:pt idx="3">
                  <c:v>0.4891596384615382</c:v>
                </c:pt>
                <c:pt idx="4">
                  <c:v>0.42997019230769279</c:v>
                </c:pt>
                <c:pt idx="5">
                  <c:v>0.38307893076923127</c:v>
                </c:pt>
                <c:pt idx="6">
                  <c:v>0.32123270000000026</c:v>
                </c:pt>
                <c:pt idx="7">
                  <c:v>0.2678676153846159</c:v>
                </c:pt>
                <c:pt idx="8">
                  <c:v>0.22821161538461535</c:v>
                </c:pt>
                <c:pt idx="9">
                  <c:v>0.18510629230769246</c:v>
                </c:pt>
                <c:pt idx="10">
                  <c:v>0.14957306923076918</c:v>
                </c:pt>
                <c:pt idx="11">
                  <c:v>0.10745628461538462</c:v>
                </c:pt>
                <c:pt idx="12">
                  <c:v>8.1664576923077062E-2</c:v>
                </c:pt>
                <c:pt idx="13">
                  <c:v>9.2525453846153904E-2</c:v>
                </c:pt>
                <c:pt idx="14">
                  <c:v>0.10073150769230765</c:v>
                </c:pt>
                <c:pt idx="15">
                  <c:v>5.5997092307692314E-2</c:v>
                </c:pt>
                <c:pt idx="16">
                  <c:v>5.119307692307699E-3</c:v>
                </c:pt>
                <c:pt idx="17">
                  <c:v>4.8451923076923082E-3</c:v>
                </c:pt>
                <c:pt idx="18">
                  <c:v>-1.0999923076923058E-3</c:v>
                </c:pt>
                <c:pt idx="19">
                  <c:v>-1.376984615384615E-2</c:v>
                </c:pt>
                <c:pt idx="20">
                  <c:v>-7.9781207692307732E-2</c:v>
                </c:pt>
                <c:pt idx="21">
                  <c:v>-0.12625928461538471</c:v>
                </c:pt>
                <c:pt idx="22">
                  <c:v>-0.14905900000000014</c:v>
                </c:pt>
                <c:pt idx="23">
                  <c:v>-0.15443213846153869</c:v>
                </c:pt>
                <c:pt idx="24">
                  <c:v>-0.14238032307692322</c:v>
                </c:pt>
                <c:pt idx="25">
                  <c:v>-0.13087596153846154</c:v>
                </c:pt>
                <c:pt idx="26">
                  <c:v>-0.14467821538461537</c:v>
                </c:pt>
                <c:pt idx="27">
                  <c:v>-0.17212940769230781</c:v>
                </c:pt>
                <c:pt idx="28">
                  <c:v>-0.21188536153846174</c:v>
                </c:pt>
                <c:pt idx="29">
                  <c:v>-0.21151616153846181</c:v>
                </c:pt>
                <c:pt idx="30">
                  <c:v>-0.20501356923076922</c:v>
                </c:pt>
                <c:pt idx="31">
                  <c:v>-0.20903389999999999</c:v>
                </c:pt>
                <c:pt idx="32">
                  <c:v>-0.22271064615384614</c:v>
                </c:pt>
                <c:pt idx="33">
                  <c:v>-0.23976207692307688</c:v>
                </c:pt>
                <c:pt idx="34">
                  <c:v>-0.24442884615384627</c:v>
                </c:pt>
                <c:pt idx="35">
                  <c:v>-0.30809915384615383</c:v>
                </c:pt>
                <c:pt idx="36">
                  <c:v>-0.33559135384615385</c:v>
                </c:pt>
                <c:pt idx="37">
                  <c:v>-0.32137172307692341</c:v>
                </c:pt>
                <c:pt idx="38">
                  <c:v>-0.28079733076923075</c:v>
                </c:pt>
                <c:pt idx="39">
                  <c:v>-0.27475116153846152</c:v>
                </c:pt>
                <c:pt idx="40">
                  <c:v>-0.2927496461538463</c:v>
                </c:pt>
                <c:pt idx="41">
                  <c:v>-0.33843453846153843</c:v>
                </c:pt>
                <c:pt idx="42">
                  <c:v>-0.3737273461538464</c:v>
                </c:pt>
                <c:pt idx="43">
                  <c:v>-0.36167631538461592</c:v>
                </c:pt>
                <c:pt idx="44">
                  <c:v>-0.31117906923076966</c:v>
                </c:pt>
                <c:pt idx="45">
                  <c:v>-0.24672330000000012</c:v>
                </c:pt>
                <c:pt idx="46">
                  <c:v>-0.23518366923076917</c:v>
                </c:pt>
                <c:pt idx="47">
                  <c:v>-0.21430433846153857</c:v>
                </c:pt>
                <c:pt idx="48">
                  <c:v>-0.21375243076923101</c:v>
                </c:pt>
                <c:pt idx="49">
                  <c:v>-0.23161433076923096</c:v>
                </c:pt>
                <c:pt idx="50">
                  <c:v>-0.24004946153846185</c:v>
                </c:pt>
                <c:pt idx="51">
                  <c:v>-0.24911619230769247</c:v>
                </c:pt>
                <c:pt idx="52">
                  <c:v>-0.22992527692307688</c:v>
                </c:pt>
                <c:pt idx="53">
                  <c:v>-0.20814846923076924</c:v>
                </c:pt>
                <c:pt idx="54">
                  <c:v>-0.22326229230769248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26432"/>
        <c:axId val="133827968"/>
      </c:lineChart>
      <c:catAx>
        <c:axId val="1338264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13382796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1338279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382643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sprzęt!$K$58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sprzęt!$J$59:$J$69</c:f>
              <c:strCache>
                <c:ptCount val="11"/>
                <c:pt idx="0">
                  <c:v>brak odpowiedniego sprzętu</c:v>
                </c:pt>
                <c:pt idx="1">
                  <c:v>brak możliwości technicznych korzystania z łącza stałego</c:v>
                </c:pt>
                <c:pt idx="2">
                  <c:v>wystarczające możliwości korzystania z Internetu gdzie indziej</c:v>
                </c:pt>
                <c:pt idx="3">
                  <c:v>Internet nie jest nam potrzebny</c:v>
                </c:pt>
                <c:pt idx="4">
                  <c:v>Internet nie ma nic ciekawego do zaoferowania</c:v>
                </c:pt>
                <c:pt idx="5">
                  <c:v>względy prywatności lub bezpieczeństwa</c:v>
                </c:pt>
                <c:pt idx="6">
                  <c:v>Internet może być szkodliwy</c:v>
                </c:pt>
                <c:pt idx="7">
                  <c:v>koszty dostępu są zbyt duże</c:v>
                </c:pt>
                <c:pt idx="8">
                  <c:v>brak odpowiednich umiejętności korzystania</c:v>
                </c:pt>
                <c:pt idx="9">
                  <c:v>inny powód</c:v>
                </c:pt>
                <c:pt idx="10">
                  <c:v>zamierzamy założyć dostęp w tym roku</c:v>
                </c:pt>
              </c:strCache>
            </c:strRef>
          </c:cat>
          <c:val>
            <c:numRef>
              <c:f>sprzęt!$K$59:$K$69</c:f>
              <c:numCache>
                <c:formatCode>0.0%</c:formatCode>
                <c:ptCount val="11"/>
                <c:pt idx="0">
                  <c:v>0.45191770535668052</c:v>
                </c:pt>
                <c:pt idx="1">
                  <c:v>0.13007903997539821</c:v>
                </c:pt>
                <c:pt idx="2">
                  <c:v>6.8055248130131321E-2</c:v>
                </c:pt>
                <c:pt idx="3">
                  <c:v>0.46457639116194205</c:v>
                </c:pt>
                <c:pt idx="4">
                  <c:v>1.3802608702815373E-2</c:v>
                </c:pt>
                <c:pt idx="5">
                  <c:v>1.7591009463449051E-2</c:v>
                </c:pt>
                <c:pt idx="6">
                  <c:v>3.9767668174259169E-2</c:v>
                </c:pt>
                <c:pt idx="7">
                  <c:v>0.39586775675326158</c:v>
                </c:pt>
                <c:pt idx="8">
                  <c:v>0.19322515912713001</c:v>
                </c:pt>
                <c:pt idx="9">
                  <c:v>8.4702218994175071E-2</c:v>
                </c:pt>
                <c:pt idx="10">
                  <c:v>6.1652110340366224E-2</c:v>
                </c:pt>
              </c:numCache>
            </c:numRef>
          </c:val>
        </c:ser>
        <c:ser>
          <c:idx val="1"/>
          <c:order val="1"/>
          <c:tx>
            <c:strRef>
              <c:f>sprzęt!$L$58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sprzęt!$J$59:$J$69</c:f>
              <c:strCache>
                <c:ptCount val="11"/>
                <c:pt idx="0">
                  <c:v>brak odpowiedniego sprzętu</c:v>
                </c:pt>
                <c:pt idx="1">
                  <c:v>brak możliwości technicznych korzystania z łącza stałego</c:v>
                </c:pt>
                <c:pt idx="2">
                  <c:v>wystarczające możliwości korzystania z Internetu gdzie indziej</c:v>
                </c:pt>
                <c:pt idx="3">
                  <c:v>Internet nie jest nam potrzebny</c:v>
                </c:pt>
                <c:pt idx="4">
                  <c:v>Internet nie ma nic ciekawego do zaoferowania</c:v>
                </c:pt>
                <c:pt idx="5">
                  <c:v>względy prywatności lub bezpieczeństwa</c:v>
                </c:pt>
                <c:pt idx="6">
                  <c:v>Internet może być szkodliwy</c:v>
                </c:pt>
                <c:pt idx="7">
                  <c:v>koszty dostępu są zbyt duże</c:v>
                </c:pt>
                <c:pt idx="8">
                  <c:v>brak odpowiednich umiejętności korzystania</c:v>
                </c:pt>
                <c:pt idx="9">
                  <c:v>inny powód</c:v>
                </c:pt>
                <c:pt idx="10">
                  <c:v>zamierzamy założyć dostęp w tym roku</c:v>
                </c:pt>
              </c:strCache>
            </c:strRef>
          </c:cat>
          <c:val>
            <c:numRef>
              <c:f>sprzęt!$L$59:$L$69</c:f>
              <c:numCache>
                <c:formatCode>0.0%</c:formatCode>
                <c:ptCount val="11"/>
                <c:pt idx="0">
                  <c:v>0.36553067281573282</c:v>
                </c:pt>
                <c:pt idx="1">
                  <c:v>6.6279024804337699E-2</c:v>
                </c:pt>
                <c:pt idx="2">
                  <c:v>5.3936004415733367E-2</c:v>
                </c:pt>
                <c:pt idx="3">
                  <c:v>0.50024626805530858</c:v>
                </c:pt>
                <c:pt idx="4">
                  <c:v>1.4577061969394338E-2</c:v>
                </c:pt>
                <c:pt idx="5">
                  <c:v>1.889818435890335E-2</c:v>
                </c:pt>
                <c:pt idx="6">
                  <c:v>2.3566952496575384E-2</c:v>
                </c:pt>
                <c:pt idx="7">
                  <c:v>0.31589084736613082</c:v>
                </c:pt>
                <c:pt idx="8">
                  <c:v>0.28580435207511135</c:v>
                </c:pt>
                <c:pt idx="9">
                  <c:v>8.1087196117666974E-2</c:v>
                </c:pt>
                <c:pt idx="10">
                  <c:v>5.0532517822099929E-2</c:v>
                </c:pt>
              </c:numCache>
            </c:numRef>
          </c:val>
        </c:ser>
        <c:ser>
          <c:idx val="2"/>
          <c:order val="2"/>
          <c:tx>
            <c:strRef>
              <c:f>sprzęt!$M$58</c:f>
              <c:strCache>
                <c:ptCount val="1"/>
                <c:pt idx="0">
                  <c:v>2011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sprzęt!$J$59:$J$69</c:f>
              <c:strCache>
                <c:ptCount val="11"/>
                <c:pt idx="0">
                  <c:v>brak odpowiedniego sprzętu</c:v>
                </c:pt>
                <c:pt idx="1">
                  <c:v>brak możliwości technicznych korzystania z łącza stałego</c:v>
                </c:pt>
                <c:pt idx="2">
                  <c:v>wystarczające możliwości korzystania z Internetu gdzie indziej</c:v>
                </c:pt>
                <c:pt idx="3">
                  <c:v>Internet nie jest nam potrzebny</c:v>
                </c:pt>
                <c:pt idx="4">
                  <c:v>Internet nie ma nic ciekawego do zaoferowania</c:v>
                </c:pt>
                <c:pt idx="5">
                  <c:v>względy prywatności lub bezpieczeństwa</c:v>
                </c:pt>
                <c:pt idx="6">
                  <c:v>Internet może być szkodliwy</c:v>
                </c:pt>
                <c:pt idx="7">
                  <c:v>koszty dostępu są zbyt duże</c:v>
                </c:pt>
                <c:pt idx="8">
                  <c:v>brak odpowiednich umiejętności korzystania</c:v>
                </c:pt>
                <c:pt idx="9">
                  <c:v>inny powód</c:v>
                </c:pt>
                <c:pt idx="10">
                  <c:v>zamierzamy założyć dostęp w tym roku</c:v>
                </c:pt>
              </c:strCache>
            </c:strRef>
          </c:cat>
          <c:val>
            <c:numRef>
              <c:f>sprzęt!$M$59:$M$69</c:f>
              <c:numCache>
                <c:formatCode>0.0%</c:formatCode>
                <c:ptCount val="11"/>
                <c:pt idx="0">
                  <c:v>0.31217784191475983</c:v>
                </c:pt>
                <c:pt idx="1">
                  <c:v>2.7161089443863369E-2</c:v>
                </c:pt>
                <c:pt idx="2">
                  <c:v>4.0134671489424824E-2</c:v>
                </c:pt>
                <c:pt idx="3">
                  <c:v>0.43971390782625491</c:v>
                </c:pt>
                <c:pt idx="4">
                  <c:v>1.1266289460761292E-2</c:v>
                </c:pt>
                <c:pt idx="5">
                  <c:v>8.4851972804855548E-3</c:v>
                </c:pt>
                <c:pt idx="6">
                  <c:v>9.6986125016744838E-3</c:v>
                </c:pt>
                <c:pt idx="7">
                  <c:v>0.22422355465746016</c:v>
                </c:pt>
                <c:pt idx="8">
                  <c:v>0.25763711122815974</c:v>
                </c:pt>
                <c:pt idx="9">
                  <c:v>3.8999886412708934E-2</c:v>
                </c:pt>
                <c:pt idx="10">
                  <c:v>1.6466228726761581E-2</c:v>
                </c:pt>
              </c:numCache>
            </c:numRef>
          </c:val>
        </c:ser>
        <c:ser>
          <c:idx val="3"/>
          <c:order val="3"/>
          <c:tx>
            <c:strRef>
              <c:f>sprzęt!$N$58</c:f>
              <c:strCache>
                <c:ptCount val="1"/>
                <c:pt idx="0">
                  <c:v>2013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sprzęt!$J$59:$J$69</c:f>
              <c:strCache>
                <c:ptCount val="11"/>
                <c:pt idx="0">
                  <c:v>brak odpowiedniego sprzętu</c:v>
                </c:pt>
                <c:pt idx="1">
                  <c:v>brak możliwości technicznych korzystania z łącza stałego</c:v>
                </c:pt>
                <c:pt idx="2">
                  <c:v>wystarczające możliwości korzystania z Internetu gdzie indziej</c:v>
                </c:pt>
                <c:pt idx="3">
                  <c:v>Internet nie jest nam potrzebny</c:v>
                </c:pt>
                <c:pt idx="4">
                  <c:v>Internet nie ma nic ciekawego do zaoferowania</c:v>
                </c:pt>
                <c:pt idx="5">
                  <c:v>względy prywatności lub bezpieczeństwa</c:v>
                </c:pt>
                <c:pt idx="6">
                  <c:v>Internet może być szkodliwy</c:v>
                </c:pt>
                <c:pt idx="7">
                  <c:v>koszty dostępu są zbyt duże</c:v>
                </c:pt>
                <c:pt idx="8">
                  <c:v>brak odpowiednich umiejętności korzystania</c:v>
                </c:pt>
                <c:pt idx="9">
                  <c:v>inny powód</c:v>
                </c:pt>
                <c:pt idx="10">
                  <c:v>zamierzamy założyć dostęp w tym roku</c:v>
                </c:pt>
              </c:strCache>
            </c:strRef>
          </c:cat>
          <c:val>
            <c:numRef>
              <c:f>sprzęt!$N$59:$N$69</c:f>
              <c:numCache>
                <c:formatCode>0.0%</c:formatCode>
                <c:ptCount val="11"/>
                <c:pt idx="0">
                  <c:v>0.30378250591016587</c:v>
                </c:pt>
                <c:pt idx="1">
                  <c:v>3.6905816356657815E-2</c:v>
                </c:pt>
                <c:pt idx="2">
                  <c:v>3.3993496896245937E-2</c:v>
                </c:pt>
                <c:pt idx="3">
                  <c:v>0.57020396098137749</c:v>
                </c:pt>
                <c:pt idx="4">
                  <c:v>1.5075376884422113E-2</c:v>
                </c:pt>
                <c:pt idx="5">
                  <c:v>1.0351966873705992E-2</c:v>
                </c:pt>
                <c:pt idx="6">
                  <c:v>1.0351966873705992E-2</c:v>
                </c:pt>
                <c:pt idx="7">
                  <c:v>0.20538620893755538</c:v>
                </c:pt>
                <c:pt idx="8">
                  <c:v>0.26465364120781532</c:v>
                </c:pt>
                <c:pt idx="9">
                  <c:v>4.262877442273539E-2</c:v>
                </c:pt>
                <c:pt idx="10">
                  <c:v>1.6152716593245228E-2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118838016"/>
        <c:axId val="118839552"/>
      </c:barChart>
      <c:catAx>
        <c:axId val="118838016"/>
        <c:scaling>
          <c:orientation val="maxMin"/>
        </c:scaling>
        <c:delete val="0"/>
        <c:axPos val="l"/>
        <c:majorTickMark val="out"/>
        <c:minorTickMark val="none"/>
        <c:tickLblPos val="nextTo"/>
        <c:crossAx val="118839552"/>
        <c:crosses val="autoZero"/>
        <c:auto val="1"/>
        <c:lblAlgn val="ctr"/>
        <c:lblOffset val="100"/>
        <c:noMultiLvlLbl val="0"/>
      </c:catAx>
      <c:valAx>
        <c:axId val="118839552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pl-PL"/>
                  <a:t>odsetek gospodarstw bez dostępu do internetu</a:t>
                </a:r>
              </a:p>
            </c:rich>
          </c:tx>
          <c:layout/>
          <c:overlay val="0"/>
        </c:title>
        <c:numFmt formatCode="0%" sourceLinked="0"/>
        <c:majorTickMark val="out"/>
        <c:minorTickMark val="none"/>
        <c:tickLblPos val="nextTo"/>
        <c:crossAx val="1188380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36665967942625"/>
          <c:y val="0.82059672025470953"/>
          <c:w val="5.0795305733626478E-2"/>
          <c:h val="0.1509077757887359"/>
        </c:manualLayout>
      </c:layout>
      <c:overlay val="1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Arkusz1!$M$119</c:f>
              <c:strCache>
                <c:ptCount val="1"/>
                <c:pt idx="0">
                  <c:v>wszechstronność</c:v>
                </c:pt>
              </c:strCache>
            </c:strRef>
          </c:tx>
          <c:cat>
            <c:strRef>
              <c:f>Arkusz1!$N$118:$S$118</c:f>
              <c:strCache>
                <c:ptCount val="6"/>
                <c:pt idx="0">
                  <c:v>miasta powyżej 500 tys.</c:v>
                </c:pt>
                <c:pt idx="1">
                  <c:v>miasta 200-500 tys.</c:v>
                </c:pt>
                <c:pt idx="2">
                  <c:v>miasta 100-200 tys.</c:v>
                </c:pt>
                <c:pt idx="3">
                  <c:v>miasta 20-100 tys.</c:v>
                </c:pt>
                <c:pt idx="4">
                  <c:v>miasta poniżej 20 tys.</c:v>
                </c:pt>
                <c:pt idx="5">
                  <c:v>wieś</c:v>
                </c:pt>
              </c:strCache>
            </c:strRef>
          </c:cat>
          <c:val>
            <c:numRef>
              <c:f>Arkusz1!$N$119:$S$119</c:f>
              <c:numCache>
                <c:formatCode>General</c:formatCode>
                <c:ptCount val="6"/>
                <c:pt idx="0">
                  <c:v>0.2230866</c:v>
                </c:pt>
                <c:pt idx="1">
                  <c:v>0.1521507</c:v>
                </c:pt>
                <c:pt idx="2">
                  <c:v>5.4368900000000053E-2</c:v>
                </c:pt>
                <c:pt idx="3">
                  <c:v>-4.4691800000000004E-2</c:v>
                </c:pt>
                <c:pt idx="4">
                  <c:v>-2.7030200000000029E-2</c:v>
                </c:pt>
                <c:pt idx="5">
                  <c:v>-0.1365508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Arkusz1!$M$120</c:f>
              <c:strCache>
                <c:ptCount val="1"/>
                <c:pt idx="0">
                  <c:v>komunikacja</c:v>
                </c:pt>
              </c:strCache>
            </c:strRef>
          </c:tx>
          <c:cat>
            <c:strRef>
              <c:f>Arkusz1!$N$118:$S$118</c:f>
              <c:strCache>
                <c:ptCount val="6"/>
                <c:pt idx="0">
                  <c:v>miasta powyżej 500 tys.</c:v>
                </c:pt>
                <c:pt idx="1">
                  <c:v>miasta 200-500 tys.</c:v>
                </c:pt>
                <c:pt idx="2">
                  <c:v>miasta 100-200 tys.</c:v>
                </c:pt>
                <c:pt idx="3">
                  <c:v>miasta 20-100 tys.</c:v>
                </c:pt>
                <c:pt idx="4">
                  <c:v>miasta poniżej 20 tys.</c:v>
                </c:pt>
                <c:pt idx="5">
                  <c:v>wieś</c:v>
                </c:pt>
              </c:strCache>
            </c:strRef>
          </c:cat>
          <c:val>
            <c:numRef>
              <c:f>Arkusz1!$N$120:$S$120</c:f>
              <c:numCache>
                <c:formatCode>General</c:formatCode>
                <c:ptCount val="6"/>
                <c:pt idx="0">
                  <c:v>-0.12317170000000008</c:v>
                </c:pt>
                <c:pt idx="1">
                  <c:v>-9.1774600000000026E-2</c:v>
                </c:pt>
                <c:pt idx="2">
                  <c:v>-6.2792500000000084E-2</c:v>
                </c:pt>
                <c:pt idx="3">
                  <c:v>4.152819999999996E-2</c:v>
                </c:pt>
                <c:pt idx="4">
                  <c:v>1.544310000000001E-2</c:v>
                </c:pt>
                <c:pt idx="5">
                  <c:v>7.4568100000000012E-2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Arkusz1!$M$121</c:f>
              <c:strCache>
                <c:ptCount val="1"/>
                <c:pt idx="0">
                  <c:v>praca i ekonomiczne</c:v>
                </c:pt>
              </c:strCache>
            </c:strRef>
          </c:tx>
          <c:cat>
            <c:strRef>
              <c:f>Arkusz1!$N$118:$S$118</c:f>
              <c:strCache>
                <c:ptCount val="6"/>
                <c:pt idx="0">
                  <c:v>miasta powyżej 500 tys.</c:v>
                </c:pt>
                <c:pt idx="1">
                  <c:v>miasta 200-500 tys.</c:v>
                </c:pt>
                <c:pt idx="2">
                  <c:v>miasta 100-200 tys.</c:v>
                </c:pt>
                <c:pt idx="3">
                  <c:v>miasta 20-100 tys.</c:v>
                </c:pt>
                <c:pt idx="4">
                  <c:v>miasta poniżej 20 tys.</c:v>
                </c:pt>
                <c:pt idx="5">
                  <c:v>wieś</c:v>
                </c:pt>
              </c:strCache>
            </c:strRef>
          </c:cat>
          <c:val>
            <c:numRef>
              <c:f>Arkusz1!$N$121:$S$121</c:f>
              <c:numCache>
                <c:formatCode>General</c:formatCode>
                <c:ptCount val="6"/>
                <c:pt idx="0">
                  <c:v>0.30845170000000022</c:v>
                </c:pt>
                <c:pt idx="1">
                  <c:v>0.23799150000000011</c:v>
                </c:pt>
                <c:pt idx="2">
                  <c:v>9.6204900000000024E-2</c:v>
                </c:pt>
                <c:pt idx="3">
                  <c:v>-9.5550000000000079E-3</c:v>
                </c:pt>
                <c:pt idx="4">
                  <c:v>-4.8877000000000004E-2</c:v>
                </c:pt>
                <c:pt idx="5">
                  <c:v>-0.228132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Arkusz1!$M$122</c:f>
              <c:strCache>
                <c:ptCount val="1"/>
                <c:pt idx="0">
                  <c:v>rozrywka</c:v>
                </c:pt>
              </c:strCache>
            </c:strRef>
          </c:tx>
          <c:cat>
            <c:strRef>
              <c:f>Arkusz1!$N$118:$S$118</c:f>
              <c:strCache>
                <c:ptCount val="6"/>
                <c:pt idx="0">
                  <c:v>miasta powyżej 500 tys.</c:v>
                </c:pt>
                <c:pt idx="1">
                  <c:v>miasta 200-500 tys.</c:v>
                </c:pt>
                <c:pt idx="2">
                  <c:v>miasta 100-200 tys.</c:v>
                </c:pt>
                <c:pt idx="3">
                  <c:v>miasta 20-100 tys.</c:v>
                </c:pt>
                <c:pt idx="4">
                  <c:v>miasta poniżej 20 tys.</c:v>
                </c:pt>
                <c:pt idx="5">
                  <c:v>wieś</c:v>
                </c:pt>
              </c:strCache>
            </c:strRef>
          </c:cat>
          <c:val>
            <c:numRef>
              <c:f>Arkusz1!$N$122:$S$122</c:f>
              <c:numCache>
                <c:formatCode>General</c:formatCode>
                <c:ptCount val="6"/>
                <c:pt idx="0">
                  <c:v>-9.3587700000000024E-2</c:v>
                </c:pt>
                <c:pt idx="1">
                  <c:v>-4.17895E-2</c:v>
                </c:pt>
                <c:pt idx="2">
                  <c:v>-6.6552000000000035E-3</c:v>
                </c:pt>
                <c:pt idx="3">
                  <c:v>-1.8143100000000013E-2</c:v>
                </c:pt>
                <c:pt idx="4">
                  <c:v>6.5201E-3</c:v>
                </c:pt>
                <c:pt idx="5">
                  <c:v>7.1168300000000004E-2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867776"/>
        <c:axId val="133877760"/>
      </c:lineChart>
      <c:catAx>
        <c:axId val="133867776"/>
        <c:scaling>
          <c:orientation val="minMax"/>
        </c:scaling>
        <c:delete val="0"/>
        <c:axPos val="b"/>
        <c:majorTickMark val="out"/>
        <c:minorTickMark val="none"/>
        <c:tickLblPos val="nextTo"/>
        <c:crossAx val="133877760"/>
        <c:crosses val="autoZero"/>
        <c:auto val="1"/>
        <c:lblAlgn val="ctr"/>
        <c:lblOffset val="100"/>
        <c:noMultiLvlLbl val="0"/>
      </c:catAx>
      <c:valAx>
        <c:axId val="13387776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386777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Arkusz1!$M$186</c:f>
              <c:strCache>
                <c:ptCount val="1"/>
                <c:pt idx="0">
                  <c:v>wszechstronność</c:v>
                </c:pt>
              </c:strCache>
            </c:strRef>
          </c:tx>
          <c:cat>
            <c:strRef>
              <c:f>Arkusz1!$N$185:$Q$185</c:f>
              <c:strCache>
                <c:ptCount val="4"/>
                <c:pt idx="0">
                  <c:v>dolny kwartyl dochodów</c:v>
                </c:pt>
                <c:pt idx="1">
                  <c:v>drugi kwartyl</c:v>
                </c:pt>
                <c:pt idx="2">
                  <c:v>trzeci kwartyl</c:v>
                </c:pt>
                <c:pt idx="3">
                  <c:v>górny kwartyl dochodów</c:v>
                </c:pt>
              </c:strCache>
            </c:strRef>
          </c:cat>
          <c:val>
            <c:numRef>
              <c:f>Arkusz1!$N$186:$Q$186</c:f>
              <c:numCache>
                <c:formatCode>General</c:formatCode>
                <c:ptCount val="4"/>
                <c:pt idx="0">
                  <c:v>-0.10647270000000007</c:v>
                </c:pt>
                <c:pt idx="1">
                  <c:v>-7.2598200000000057E-2</c:v>
                </c:pt>
                <c:pt idx="2">
                  <c:v>-2.0876100000000012E-2</c:v>
                </c:pt>
                <c:pt idx="3">
                  <c:v>0.12714400000000001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Arkusz1!$M$187</c:f>
              <c:strCache>
                <c:ptCount val="1"/>
                <c:pt idx="0">
                  <c:v>komunikacja</c:v>
                </c:pt>
              </c:strCache>
            </c:strRef>
          </c:tx>
          <c:cat>
            <c:strRef>
              <c:f>Arkusz1!$N$185:$Q$185</c:f>
              <c:strCache>
                <c:ptCount val="4"/>
                <c:pt idx="0">
                  <c:v>dolny kwartyl dochodów</c:v>
                </c:pt>
                <c:pt idx="1">
                  <c:v>drugi kwartyl</c:v>
                </c:pt>
                <c:pt idx="2">
                  <c:v>trzeci kwartyl</c:v>
                </c:pt>
                <c:pt idx="3">
                  <c:v>górny kwartyl dochodów</c:v>
                </c:pt>
              </c:strCache>
            </c:strRef>
          </c:cat>
          <c:val>
            <c:numRef>
              <c:f>Arkusz1!$N$187:$Q$187</c:f>
              <c:numCache>
                <c:formatCode>General</c:formatCode>
                <c:ptCount val="4"/>
                <c:pt idx="0">
                  <c:v>0.12550049999999999</c:v>
                </c:pt>
                <c:pt idx="1">
                  <c:v>0.10777500000000009</c:v>
                </c:pt>
                <c:pt idx="2">
                  <c:v>4.5048000000000024E-3</c:v>
                </c:pt>
                <c:pt idx="3">
                  <c:v>-0.15663020000000011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Arkusz1!$M$188</c:f>
              <c:strCache>
                <c:ptCount val="1"/>
                <c:pt idx="0">
                  <c:v>praca i ekonomiczne</c:v>
                </c:pt>
              </c:strCache>
            </c:strRef>
          </c:tx>
          <c:cat>
            <c:strRef>
              <c:f>Arkusz1!$N$185:$Q$185</c:f>
              <c:strCache>
                <c:ptCount val="4"/>
                <c:pt idx="0">
                  <c:v>dolny kwartyl dochodów</c:v>
                </c:pt>
                <c:pt idx="1">
                  <c:v>drugi kwartyl</c:v>
                </c:pt>
                <c:pt idx="2">
                  <c:v>trzeci kwartyl</c:v>
                </c:pt>
                <c:pt idx="3">
                  <c:v>górny kwartyl dochodów</c:v>
                </c:pt>
              </c:strCache>
            </c:strRef>
          </c:cat>
          <c:val>
            <c:numRef>
              <c:f>Arkusz1!$N$188:$Q$188</c:f>
              <c:numCache>
                <c:formatCode>General</c:formatCode>
                <c:ptCount val="4"/>
                <c:pt idx="0">
                  <c:v>-0.37484820000000035</c:v>
                </c:pt>
                <c:pt idx="1">
                  <c:v>-0.18581750000000011</c:v>
                </c:pt>
                <c:pt idx="2">
                  <c:v>3.7241700000000037E-2</c:v>
                </c:pt>
                <c:pt idx="3">
                  <c:v>0.31424020000000008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Arkusz1!$M$189</c:f>
              <c:strCache>
                <c:ptCount val="1"/>
                <c:pt idx="0">
                  <c:v>rozrywka</c:v>
                </c:pt>
              </c:strCache>
            </c:strRef>
          </c:tx>
          <c:cat>
            <c:strRef>
              <c:f>Arkusz1!$N$185:$Q$185</c:f>
              <c:strCache>
                <c:ptCount val="4"/>
                <c:pt idx="0">
                  <c:v>dolny kwartyl dochodów</c:v>
                </c:pt>
                <c:pt idx="1">
                  <c:v>drugi kwartyl</c:v>
                </c:pt>
                <c:pt idx="2">
                  <c:v>trzeci kwartyl</c:v>
                </c:pt>
                <c:pt idx="3">
                  <c:v>górny kwartyl dochodów</c:v>
                </c:pt>
              </c:strCache>
            </c:strRef>
          </c:cat>
          <c:val>
            <c:numRef>
              <c:f>Arkusz1!$N$189:$Q$189</c:f>
              <c:numCache>
                <c:formatCode>General</c:formatCode>
                <c:ptCount val="4"/>
                <c:pt idx="0">
                  <c:v>0.13426869999999999</c:v>
                </c:pt>
                <c:pt idx="1">
                  <c:v>2.0655400000000001E-2</c:v>
                </c:pt>
                <c:pt idx="2">
                  <c:v>2.4590000000000001E-4</c:v>
                </c:pt>
                <c:pt idx="3">
                  <c:v>-7.4702900000000086E-2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3900928"/>
        <c:axId val="133910912"/>
      </c:lineChart>
      <c:catAx>
        <c:axId val="1339009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33910912"/>
        <c:crosses val="autoZero"/>
        <c:auto val="1"/>
        <c:lblAlgn val="ctr"/>
        <c:lblOffset val="100"/>
        <c:noMultiLvlLbl val="0"/>
      </c:catAx>
      <c:valAx>
        <c:axId val="13391091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39009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Arkusz1!$M$235</c:f>
              <c:strCache>
                <c:ptCount val="1"/>
                <c:pt idx="0">
                  <c:v>wszechstronność</c:v>
                </c:pt>
              </c:strCache>
            </c:strRef>
          </c:tx>
          <c:invertIfNegative val="0"/>
          <c:cat>
            <c:strRef>
              <c:f>(Arkusz1!$N$234:$S$234,Arkusz1!$U$234:$V$234)</c:f>
              <c:strCache>
                <c:ptCount val="8"/>
                <c:pt idx="0">
                  <c:v>prac. sektora publicznego</c:v>
                </c:pt>
                <c:pt idx="1">
                  <c:v>prac. sektora prywatnego</c:v>
                </c:pt>
                <c:pt idx="2">
                  <c:v>prywatni przedsiębiorcy</c:v>
                </c:pt>
                <c:pt idx="3">
                  <c:v>rolnicy</c:v>
                </c:pt>
                <c:pt idx="4">
                  <c:v>renciści</c:v>
                </c:pt>
                <c:pt idx="5">
                  <c:v>emeryci</c:v>
                </c:pt>
                <c:pt idx="6">
                  <c:v>bezrobotni</c:v>
                </c:pt>
                <c:pt idx="7">
                  <c:v>inni bierni zawodowo</c:v>
                </c:pt>
              </c:strCache>
            </c:strRef>
          </c:cat>
          <c:val>
            <c:numRef>
              <c:f>(Arkusz1!$N$235:$S$235,Arkusz1!$U$235:$V$235)</c:f>
              <c:numCache>
                <c:formatCode>General</c:formatCode>
                <c:ptCount val="8"/>
                <c:pt idx="0">
                  <c:v>3.1534000000000019E-3</c:v>
                </c:pt>
                <c:pt idx="1">
                  <c:v>6.616370000000002E-2</c:v>
                </c:pt>
                <c:pt idx="2">
                  <c:v>9.715430000000011E-2</c:v>
                </c:pt>
                <c:pt idx="3">
                  <c:v>-0.33906970000000036</c:v>
                </c:pt>
                <c:pt idx="4">
                  <c:v>-0.14362149999999999</c:v>
                </c:pt>
                <c:pt idx="5">
                  <c:v>-0.53472810000000004</c:v>
                </c:pt>
                <c:pt idx="6">
                  <c:v>7.6447000000000034E-3</c:v>
                </c:pt>
                <c:pt idx="7">
                  <c:v>-0.15699210000000022</c:v>
                </c:pt>
              </c:numCache>
            </c:numRef>
          </c:val>
        </c:ser>
        <c:ser>
          <c:idx val="1"/>
          <c:order val="1"/>
          <c:tx>
            <c:strRef>
              <c:f>Arkusz1!$M$236</c:f>
              <c:strCache>
                <c:ptCount val="1"/>
                <c:pt idx="0">
                  <c:v>komunikacja</c:v>
                </c:pt>
              </c:strCache>
            </c:strRef>
          </c:tx>
          <c:invertIfNegative val="0"/>
          <c:cat>
            <c:strRef>
              <c:f>(Arkusz1!$N$234:$S$234,Arkusz1!$U$234:$V$234)</c:f>
              <c:strCache>
                <c:ptCount val="8"/>
                <c:pt idx="0">
                  <c:v>prac. sektora publicznego</c:v>
                </c:pt>
                <c:pt idx="1">
                  <c:v>prac. sektora prywatnego</c:v>
                </c:pt>
                <c:pt idx="2">
                  <c:v>prywatni przedsiębiorcy</c:v>
                </c:pt>
                <c:pt idx="3">
                  <c:v>rolnicy</c:v>
                </c:pt>
                <c:pt idx="4">
                  <c:v>renciści</c:v>
                </c:pt>
                <c:pt idx="5">
                  <c:v>emeryci</c:v>
                </c:pt>
                <c:pt idx="6">
                  <c:v>bezrobotni</c:v>
                </c:pt>
                <c:pt idx="7">
                  <c:v>inni bierni zawodowo</c:v>
                </c:pt>
              </c:strCache>
            </c:strRef>
          </c:cat>
          <c:val>
            <c:numRef>
              <c:f>(Arkusz1!$N$236:$S$236,Arkusz1!$U$236:$V$236)</c:f>
              <c:numCache>
                <c:formatCode>General</c:formatCode>
                <c:ptCount val="8"/>
                <c:pt idx="0">
                  <c:v>-0.2000227</c:v>
                </c:pt>
                <c:pt idx="1">
                  <c:v>-5.1896800000000014E-2</c:v>
                </c:pt>
                <c:pt idx="2">
                  <c:v>-0.29675620000000008</c:v>
                </c:pt>
                <c:pt idx="3">
                  <c:v>-0.38041990000000037</c:v>
                </c:pt>
                <c:pt idx="4">
                  <c:v>-3.5368200000000002E-2</c:v>
                </c:pt>
                <c:pt idx="5">
                  <c:v>-0.39627270000000037</c:v>
                </c:pt>
                <c:pt idx="6">
                  <c:v>0.19750619999999999</c:v>
                </c:pt>
                <c:pt idx="7">
                  <c:v>0.10111520000000006</c:v>
                </c:pt>
              </c:numCache>
            </c:numRef>
          </c:val>
        </c:ser>
        <c:ser>
          <c:idx val="2"/>
          <c:order val="2"/>
          <c:tx>
            <c:strRef>
              <c:f>Arkusz1!$M$237</c:f>
              <c:strCache>
                <c:ptCount val="1"/>
                <c:pt idx="0">
                  <c:v>praca i ekonomiczne</c:v>
                </c:pt>
              </c:strCache>
            </c:strRef>
          </c:tx>
          <c:invertIfNegative val="0"/>
          <c:cat>
            <c:strRef>
              <c:f>(Arkusz1!$N$234:$S$234,Arkusz1!$U$234:$V$234)</c:f>
              <c:strCache>
                <c:ptCount val="8"/>
                <c:pt idx="0">
                  <c:v>prac. sektora publicznego</c:v>
                </c:pt>
                <c:pt idx="1">
                  <c:v>prac. sektora prywatnego</c:v>
                </c:pt>
                <c:pt idx="2">
                  <c:v>prywatni przedsiębiorcy</c:v>
                </c:pt>
                <c:pt idx="3">
                  <c:v>rolnicy</c:v>
                </c:pt>
                <c:pt idx="4">
                  <c:v>renciści</c:v>
                </c:pt>
                <c:pt idx="5">
                  <c:v>emeryci</c:v>
                </c:pt>
                <c:pt idx="6">
                  <c:v>bezrobotni</c:v>
                </c:pt>
                <c:pt idx="7">
                  <c:v>inni bierni zawodowo</c:v>
                </c:pt>
              </c:strCache>
            </c:strRef>
          </c:cat>
          <c:val>
            <c:numRef>
              <c:f>(Arkusz1!$N$237:$S$237,Arkusz1!$U$237:$V$237)</c:f>
              <c:numCache>
                <c:formatCode>General</c:formatCode>
                <c:ptCount val="8"/>
                <c:pt idx="0">
                  <c:v>0.40121250000000008</c:v>
                </c:pt>
                <c:pt idx="1">
                  <c:v>8.1404600000000021E-2</c:v>
                </c:pt>
                <c:pt idx="2">
                  <c:v>0.38322630000000035</c:v>
                </c:pt>
                <c:pt idx="3">
                  <c:v>-0.48752900000000032</c:v>
                </c:pt>
                <c:pt idx="4">
                  <c:v>-0.34302430000000023</c:v>
                </c:pt>
                <c:pt idx="5">
                  <c:v>-0.21018740000000011</c:v>
                </c:pt>
                <c:pt idx="6">
                  <c:v>-0.33506780000000042</c:v>
                </c:pt>
                <c:pt idx="7">
                  <c:v>-0.2676345</c:v>
                </c:pt>
              </c:numCache>
            </c:numRef>
          </c:val>
        </c:ser>
        <c:ser>
          <c:idx val="3"/>
          <c:order val="3"/>
          <c:tx>
            <c:strRef>
              <c:f>Arkusz1!$M$238</c:f>
              <c:strCache>
                <c:ptCount val="1"/>
                <c:pt idx="0">
                  <c:v>rozrywka</c:v>
                </c:pt>
              </c:strCache>
            </c:strRef>
          </c:tx>
          <c:invertIfNegative val="0"/>
          <c:cat>
            <c:strRef>
              <c:f>(Arkusz1!$N$234:$S$234,Arkusz1!$U$234:$V$234)</c:f>
              <c:strCache>
                <c:ptCount val="8"/>
                <c:pt idx="0">
                  <c:v>prac. sektora publicznego</c:v>
                </c:pt>
                <c:pt idx="1">
                  <c:v>prac. sektora prywatnego</c:v>
                </c:pt>
                <c:pt idx="2">
                  <c:v>prywatni przedsiębiorcy</c:v>
                </c:pt>
                <c:pt idx="3">
                  <c:v>rolnicy</c:v>
                </c:pt>
                <c:pt idx="4">
                  <c:v>renciści</c:v>
                </c:pt>
                <c:pt idx="5">
                  <c:v>emeryci</c:v>
                </c:pt>
                <c:pt idx="6">
                  <c:v>bezrobotni</c:v>
                </c:pt>
                <c:pt idx="7">
                  <c:v>inni bierni zawodowo</c:v>
                </c:pt>
              </c:strCache>
            </c:strRef>
          </c:cat>
          <c:val>
            <c:numRef>
              <c:f>(Arkusz1!$N$238:$S$238,Arkusz1!$U$238:$V$238)</c:f>
              <c:numCache>
                <c:formatCode>General</c:formatCode>
                <c:ptCount val="8"/>
                <c:pt idx="0">
                  <c:v>-0.17272830000000011</c:v>
                </c:pt>
                <c:pt idx="1">
                  <c:v>-9.4529000000000141E-3</c:v>
                </c:pt>
                <c:pt idx="2">
                  <c:v>-0.33002260000000044</c:v>
                </c:pt>
                <c:pt idx="3">
                  <c:v>-6.5364700000000053E-2</c:v>
                </c:pt>
                <c:pt idx="4">
                  <c:v>8.5502400000000048E-2</c:v>
                </c:pt>
                <c:pt idx="5">
                  <c:v>-0.23426630000000018</c:v>
                </c:pt>
                <c:pt idx="6">
                  <c:v>5.9973600000000037E-2</c:v>
                </c:pt>
                <c:pt idx="7">
                  <c:v>1.2494E-2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946368"/>
        <c:axId val="148898560"/>
      </c:barChart>
      <c:catAx>
        <c:axId val="1339463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48898560"/>
        <c:crosses val="autoZero"/>
        <c:auto val="1"/>
        <c:lblAlgn val="ctr"/>
        <c:lblOffset val="100"/>
        <c:noMultiLvlLbl val="0"/>
      </c:catAx>
      <c:valAx>
        <c:axId val="148898560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394636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398058733224384"/>
          <c:y val="3.1154032854444458E-2"/>
          <c:w val="0.55374114792254747"/>
          <c:h val="0.864302690941132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Arkusz4!$K$66</c:f>
              <c:strCache>
                <c:ptCount val="1"/>
                <c:pt idx="0">
                  <c:v>podjęcie lepiej płatnej lub dodatkowej pracy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Arkusz4!$L$65:$M$65</c:f>
              <c:strCache>
                <c:ptCount val="2"/>
                <c:pt idx="0">
                  <c:v>niekorzystający z internetu</c:v>
                </c:pt>
                <c:pt idx="1">
                  <c:v>użytkownicy</c:v>
                </c:pt>
              </c:strCache>
            </c:strRef>
          </c:cat>
          <c:val>
            <c:numRef>
              <c:f>Arkusz4!$L$66:$M$66</c:f>
              <c:numCache>
                <c:formatCode>###0.0%</c:formatCode>
                <c:ptCount val="2"/>
                <c:pt idx="0">
                  <c:v>2.9432660103521767E-2</c:v>
                </c:pt>
                <c:pt idx="1">
                  <c:v>0.11714125490684778</c:v>
                </c:pt>
              </c:numCache>
            </c:numRef>
          </c:val>
        </c:ser>
        <c:ser>
          <c:idx val="1"/>
          <c:order val="1"/>
          <c:tx>
            <c:strRef>
              <c:f>Arkusz4!$K$67</c:f>
              <c:strCache>
                <c:ptCount val="1"/>
                <c:pt idx="0">
                  <c:v>zdobycie nowych kwalifikacji z myślą o lepszej pracy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Arkusz4!$L$65:$M$65</c:f>
              <c:strCache>
                <c:ptCount val="2"/>
                <c:pt idx="0">
                  <c:v>niekorzystający z internetu</c:v>
                </c:pt>
                <c:pt idx="1">
                  <c:v>użytkownicy</c:v>
                </c:pt>
              </c:strCache>
            </c:strRef>
          </c:cat>
          <c:val>
            <c:numRef>
              <c:f>Arkusz4!$L$67:$M$67</c:f>
              <c:numCache>
                <c:formatCode>###0.0%</c:formatCode>
                <c:ptCount val="2"/>
                <c:pt idx="0">
                  <c:v>1.5436173453843811E-2</c:v>
                </c:pt>
                <c:pt idx="1">
                  <c:v>0.18842748472378101</c:v>
                </c:pt>
              </c:numCache>
            </c:numRef>
          </c:val>
        </c:ser>
        <c:ser>
          <c:idx val="2"/>
          <c:order val="2"/>
          <c:tx>
            <c:strRef>
              <c:f>Arkusz4!$K$68</c:f>
              <c:strCache>
                <c:ptCount val="1"/>
                <c:pt idx="0">
                  <c:v>awans na wyższe stanowisko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Arkusz4!$L$65:$M$65</c:f>
              <c:strCache>
                <c:ptCount val="2"/>
                <c:pt idx="0">
                  <c:v>niekorzystający z internetu</c:v>
                </c:pt>
                <c:pt idx="1">
                  <c:v>użytkownicy</c:v>
                </c:pt>
              </c:strCache>
            </c:strRef>
          </c:cat>
          <c:val>
            <c:numRef>
              <c:f>Arkusz4!$L$68:$M$68</c:f>
              <c:numCache>
                <c:formatCode>0.0%</c:formatCode>
                <c:ptCount val="2"/>
                <c:pt idx="0">
                  <c:v>9.8619329388560124E-3</c:v>
                </c:pt>
                <c:pt idx="1">
                  <c:v>7.3026168642361888E-2</c:v>
                </c:pt>
              </c:numCache>
            </c:numRef>
          </c:val>
        </c:ser>
        <c:ser>
          <c:idx val="3"/>
          <c:order val="3"/>
          <c:tx>
            <c:strRef>
              <c:f>Arkusz4!$K$69</c:f>
              <c:strCache>
                <c:ptCount val="1"/>
                <c:pt idx="0">
                  <c:v>otworzył własny interes, założył firmę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Arkusz4!$L$65:$M$65</c:f>
              <c:strCache>
                <c:ptCount val="2"/>
                <c:pt idx="0">
                  <c:v>niekorzystający z internetu</c:v>
                </c:pt>
                <c:pt idx="1">
                  <c:v>użytkownicy</c:v>
                </c:pt>
              </c:strCache>
            </c:strRef>
          </c:cat>
          <c:val>
            <c:numRef>
              <c:f>Arkusz4!$L$69:$M$69</c:f>
              <c:numCache>
                <c:formatCode>###0.0%</c:formatCode>
                <c:ptCount val="2"/>
                <c:pt idx="0" formatCode="####.0%">
                  <c:v>5.5968250737763302E-3</c:v>
                </c:pt>
                <c:pt idx="1">
                  <c:v>2.1422771844357005E-2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8945152"/>
        <c:axId val="148951040"/>
      </c:barChart>
      <c:catAx>
        <c:axId val="148945152"/>
        <c:scaling>
          <c:orientation val="minMax"/>
        </c:scaling>
        <c:delete val="0"/>
        <c:axPos val="b"/>
        <c:majorTickMark val="out"/>
        <c:minorTickMark val="none"/>
        <c:tickLblPos val="nextTo"/>
        <c:crossAx val="148951040"/>
        <c:crosses val="autoZero"/>
        <c:auto val="1"/>
        <c:lblAlgn val="ctr"/>
        <c:lblOffset val="100"/>
        <c:noMultiLvlLbl val="0"/>
      </c:catAx>
      <c:valAx>
        <c:axId val="148951040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148945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7729229186099"/>
          <c:y val="8.4744174886096063E-2"/>
          <c:w val="0.31075835282481618"/>
          <c:h val="0.76547422062442849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734536720645767"/>
          <c:y val="2.3170538513019215E-2"/>
          <c:w val="0.70534135566857925"/>
          <c:h val="0.86104337632080286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technologie2011!$AG$18</c:f>
              <c:strCache>
                <c:ptCount val="1"/>
                <c:pt idx="0">
                  <c:v>pracownicy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technologie2011!$AH$18:$AO$18</c:f>
              <c:numCache>
                <c:formatCode>0.0</c:formatCode>
                <c:ptCount val="8"/>
                <c:pt idx="0">
                  <c:v>48.516187050359711</c:v>
                </c:pt>
                <c:pt idx="1">
                  <c:v>47.572815533980581</c:v>
                </c:pt>
                <c:pt idx="2">
                  <c:v>51.709077098366876</c:v>
                </c:pt>
                <c:pt idx="3">
                  <c:v>50.390918658848292</c:v>
                </c:pt>
                <c:pt idx="4">
                  <c:v>49.05102852596886</c:v>
                </c:pt>
                <c:pt idx="5">
                  <c:v>52.199855351976851</c:v>
                </c:pt>
                <c:pt idx="7">
                  <c:v>17.804523760116204</c:v>
                </c:pt>
              </c:numCache>
            </c:numRef>
          </c:val>
        </c:ser>
        <c:ser>
          <c:idx val="1"/>
          <c:order val="1"/>
          <c:tx>
            <c:strRef>
              <c:f>technologie2011!$AG$19</c:f>
              <c:strCache>
                <c:ptCount val="1"/>
                <c:pt idx="0">
                  <c:v>prywatni przedsiębiorcy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technologie2011!$AH$19:$AO$19</c:f>
              <c:numCache>
                <c:formatCode>0.0</c:formatCode>
                <c:ptCount val="8"/>
                <c:pt idx="0">
                  <c:v>7.2392086330935248</c:v>
                </c:pt>
                <c:pt idx="1">
                  <c:v>6.580366774541532</c:v>
                </c:pt>
                <c:pt idx="2">
                  <c:v>7.2350930497531332</c:v>
                </c:pt>
                <c:pt idx="3">
                  <c:v>6.6080288678394226</c:v>
                </c:pt>
                <c:pt idx="4">
                  <c:v>6.034776679168087</c:v>
                </c:pt>
                <c:pt idx="5">
                  <c:v>6.3283510125361628</c:v>
                </c:pt>
                <c:pt idx="7">
                  <c:v>1.5044615065366258</c:v>
                </c:pt>
              </c:numCache>
            </c:numRef>
          </c:val>
        </c:ser>
        <c:ser>
          <c:idx val="2"/>
          <c:order val="2"/>
          <c:tx>
            <c:strRef>
              <c:f>technologie2011!$AG$20</c:f>
              <c:strCache>
                <c:ptCount val="1"/>
                <c:pt idx="0">
                  <c:v>rolnicy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technologie2011!$AH$20:$AO$20</c:f>
              <c:numCache>
                <c:formatCode>0.0</c:formatCode>
                <c:ptCount val="8"/>
                <c:pt idx="0">
                  <c:v>0.44964028776978415</c:v>
                </c:pt>
                <c:pt idx="1">
                  <c:v>1.690039554117224</c:v>
                </c:pt>
                <c:pt idx="2">
                  <c:v>1.5951386251424231</c:v>
                </c:pt>
                <c:pt idx="3">
                  <c:v>2.1124642910840477</c:v>
                </c:pt>
                <c:pt idx="4">
                  <c:v>2.773042391180816</c:v>
                </c:pt>
                <c:pt idx="5">
                  <c:v>3.5499035679845705</c:v>
                </c:pt>
                <c:pt idx="7">
                  <c:v>8.0203361693297364</c:v>
                </c:pt>
              </c:numCache>
            </c:numRef>
          </c:val>
        </c:ser>
        <c:ser>
          <c:idx val="3"/>
          <c:order val="3"/>
          <c:tx>
            <c:strRef>
              <c:f>technologie2011!$AG$21</c:f>
              <c:strCache>
                <c:ptCount val="1"/>
                <c:pt idx="0">
                  <c:v>renciści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technologie2011!$AH$21:$AO$21</c:f>
              <c:numCache>
                <c:formatCode>0.0</c:formatCode>
                <c:ptCount val="8"/>
                <c:pt idx="0">
                  <c:v>3.1924460431654675</c:v>
                </c:pt>
                <c:pt idx="1">
                  <c:v>3.3441208198489751</c:v>
                </c:pt>
                <c:pt idx="2">
                  <c:v>3.2282567413596657</c:v>
                </c:pt>
                <c:pt idx="3">
                  <c:v>3.089760938204781</c:v>
                </c:pt>
                <c:pt idx="4">
                  <c:v>3.0344357313331058</c:v>
                </c:pt>
                <c:pt idx="5">
                  <c:v>2.9833654773384763</c:v>
                </c:pt>
                <c:pt idx="7">
                  <c:v>13.062876115376634</c:v>
                </c:pt>
              </c:numCache>
            </c:numRef>
          </c:val>
        </c:ser>
        <c:ser>
          <c:idx val="4"/>
          <c:order val="4"/>
          <c:tx>
            <c:strRef>
              <c:f>technologie2011!$AG$22</c:f>
              <c:strCache>
                <c:ptCount val="1"/>
                <c:pt idx="0">
                  <c:v>emeryci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technologie2011!$AH$22:$AO$22</c:f>
              <c:numCache>
                <c:formatCode>0.0</c:formatCode>
                <c:ptCount val="8"/>
                <c:pt idx="0">
                  <c:v>1.4838129496402879</c:v>
                </c:pt>
                <c:pt idx="1">
                  <c:v>2.8766630708378282</c:v>
                </c:pt>
                <c:pt idx="2">
                  <c:v>4.2916824914546146</c:v>
                </c:pt>
                <c:pt idx="3">
                  <c:v>5.3525785596150959</c:v>
                </c:pt>
                <c:pt idx="4">
                  <c:v>9.1260370496647347</c:v>
                </c:pt>
                <c:pt idx="5">
                  <c:v>7.2866441658630672</c:v>
                </c:pt>
                <c:pt idx="7">
                  <c:v>43.120979456318736</c:v>
                </c:pt>
              </c:numCache>
            </c:numRef>
          </c:val>
        </c:ser>
        <c:ser>
          <c:idx val="5"/>
          <c:order val="5"/>
          <c:tx>
            <c:strRef>
              <c:f>technologie2011!$AG$23</c:f>
              <c:strCache>
                <c:ptCount val="1"/>
                <c:pt idx="0">
                  <c:v>uczniowie i studenci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technologie2011!$AH$23:$AO$23</c:f>
              <c:numCache>
                <c:formatCode>0.0</c:formatCode>
                <c:ptCount val="8"/>
                <c:pt idx="0">
                  <c:v>29.991007194244606</c:v>
                </c:pt>
                <c:pt idx="1">
                  <c:v>25.997842502696873</c:v>
                </c:pt>
                <c:pt idx="2">
                  <c:v>21.933156095708316</c:v>
                </c:pt>
                <c:pt idx="3">
                  <c:v>19.748909938355133</c:v>
                </c:pt>
                <c:pt idx="4">
                  <c:v>14.7175815433572</c:v>
                </c:pt>
                <c:pt idx="5">
                  <c:v>13.156943105110896</c:v>
                </c:pt>
                <c:pt idx="7">
                  <c:v>0.32164349450093377</c:v>
                </c:pt>
              </c:numCache>
            </c:numRef>
          </c:val>
        </c:ser>
        <c:ser>
          <c:idx val="6"/>
          <c:order val="6"/>
          <c:tx>
            <c:strRef>
              <c:f>technologie2011!$AG$24</c:f>
              <c:strCache>
                <c:ptCount val="1"/>
                <c:pt idx="0">
                  <c:v>bezrobotni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technologie2011!$AH$24:$AO$24</c:f>
              <c:numCache>
                <c:formatCode>0.0</c:formatCode>
                <c:ptCount val="8"/>
                <c:pt idx="0">
                  <c:v>6.2050359712230216</c:v>
                </c:pt>
                <c:pt idx="1">
                  <c:v>6.1848256023013306</c:v>
                </c:pt>
                <c:pt idx="2">
                  <c:v>4.5195594379035322</c:v>
                </c:pt>
                <c:pt idx="3">
                  <c:v>4.7812359043752819</c:v>
                </c:pt>
                <c:pt idx="4">
                  <c:v>6.8416865552903738</c:v>
                </c:pt>
                <c:pt idx="5">
                  <c:v>7.774831243972999</c:v>
                </c:pt>
                <c:pt idx="7">
                  <c:v>7.1487860551981735</c:v>
                </c:pt>
              </c:numCache>
            </c:numRef>
          </c:val>
        </c:ser>
        <c:ser>
          <c:idx val="7"/>
          <c:order val="7"/>
          <c:tx>
            <c:strRef>
              <c:f>technologie2011!$AG$25</c:f>
              <c:strCache>
                <c:ptCount val="1"/>
                <c:pt idx="0">
                  <c:v>inni bierni zawodowo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technologie2011!$AH$16:$AO$17</c:f>
              <c:multiLvlStrCache>
                <c:ptCount val="8"/>
                <c:lvl>
                  <c:pt idx="0">
                    <c:v>2003</c:v>
                  </c:pt>
                  <c:pt idx="1">
                    <c:v>2005</c:v>
                  </c:pt>
                  <c:pt idx="2">
                    <c:v>2007</c:v>
                  </c:pt>
                  <c:pt idx="3">
                    <c:v>2009</c:v>
                  </c:pt>
                  <c:pt idx="4">
                    <c:v>2011</c:v>
                  </c:pt>
                  <c:pt idx="5">
                    <c:v>2013</c:v>
                  </c:pt>
                  <c:pt idx="7">
                    <c:v>2013</c:v>
                  </c:pt>
                </c:lvl>
                <c:lvl>
                  <c:pt idx="0">
                    <c:v>użytkownicy internetu</c:v>
                  </c:pt>
                  <c:pt idx="6">
                    <c:v>niekorzystający</c:v>
                  </c:pt>
                </c:lvl>
              </c:multiLvlStrCache>
            </c:multiLvlStrRef>
          </c:cat>
          <c:val>
            <c:numRef>
              <c:f>technologie2011!$AH$25:$AO$25</c:f>
              <c:numCache>
                <c:formatCode>0.0</c:formatCode>
                <c:ptCount val="8"/>
                <c:pt idx="0">
                  <c:v>2.9226618705035969</c:v>
                </c:pt>
                <c:pt idx="1">
                  <c:v>5.7533261416756565</c:v>
                </c:pt>
                <c:pt idx="2">
                  <c:v>5.4880364603114318</c:v>
                </c:pt>
                <c:pt idx="3">
                  <c:v>7.9161028416779429</c:v>
                </c:pt>
                <c:pt idx="4">
                  <c:v>8.4214115240368219</c:v>
                </c:pt>
                <c:pt idx="5">
                  <c:v>6.7201060752169726</c:v>
                </c:pt>
                <c:pt idx="7">
                  <c:v>9.0163934426229506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100"/>
        <c:axId val="150081920"/>
        <c:axId val="150083456"/>
      </c:barChart>
      <c:catAx>
        <c:axId val="150081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0083456"/>
        <c:crosses val="autoZero"/>
        <c:auto val="1"/>
        <c:lblAlgn val="ctr"/>
        <c:lblOffset val="100"/>
        <c:noMultiLvlLbl val="0"/>
      </c:catAx>
      <c:valAx>
        <c:axId val="150083456"/>
        <c:scaling>
          <c:orientation val="minMax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0%" sourceLinked="1"/>
        <c:majorTickMark val="out"/>
        <c:minorTickMark val="none"/>
        <c:tickLblPos val="nextTo"/>
        <c:crossAx val="150081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179680600460591"/>
          <c:y val="2.2530453739900216E-2"/>
          <c:w val="0.18820319399539412"/>
          <c:h val="0.92320772396946238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Arkusz4!$G$48</c:f>
              <c:strCache>
                <c:ptCount val="1"/>
                <c:pt idx="0">
                  <c:v>dobrowolna decyzja w celu podjęcia lepszej/lepiej płatnej pracy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Arkusz4!$H$47:$J$47</c:f>
              <c:strCache>
                <c:ptCount val="3"/>
                <c:pt idx="0">
                  <c:v>użytkownicy</c:v>
                </c:pt>
                <c:pt idx="1">
                  <c:v>niekorzystający z internetu</c:v>
                </c:pt>
                <c:pt idx="2">
                  <c:v>użytkownicy o najwyższych kompetencjach</c:v>
                </c:pt>
              </c:strCache>
            </c:strRef>
          </c:cat>
          <c:val>
            <c:numRef>
              <c:f>Arkusz4!$H$48:$J$48</c:f>
              <c:numCache>
                <c:formatCode>###0.0%</c:formatCode>
                <c:ptCount val="3"/>
                <c:pt idx="0">
                  <c:v>4.9166044311675379E-2</c:v>
                </c:pt>
                <c:pt idx="1">
                  <c:v>9.0172239108409317E-3</c:v>
                </c:pt>
                <c:pt idx="2" formatCode="0.0%">
                  <c:v>6.8754587717151941E-2</c:v>
                </c:pt>
              </c:numCache>
            </c:numRef>
          </c:val>
        </c:ser>
        <c:ser>
          <c:idx val="1"/>
          <c:order val="1"/>
          <c:tx>
            <c:strRef>
              <c:f>Arkusz4!$G$49</c:f>
              <c:strCache>
                <c:ptCount val="1"/>
                <c:pt idx="0">
                  <c:v>skończyła się umowa o pracę na czas określony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Arkusz4!$H$47:$J$47</c:f>
              <c:strCache>
                <c:ptCount val="3"/>
                <c:pt idx="0">
                  <c:v>użytkownicy</c:v>
                </c:pt>
                <c:pt idx="1">
                  <c:v>niekorzystający z internetu</c:v>
                </c:pt>
                <c:pt idx="2">
                  <c:v>użytkownicy o najwyższych kompetencjach</c:v>
                </c:pt>
              </c:strCache>
            </c:strRef>
          </c:cat>
          <c:val>
            <c:numRef>
              <c:f>Arkusz4!$H$49:$J$49</c:f>
              <c:numCache>
                <c:formatCode>###0.0%</c:formatCode>
                <c:ptCount val="3"/>
                <c:pt idx="0">
                  <c:v>2.3649489668907141E-2</c:v>
                </c:pt>
                <c:pt idx="1">
                  <c:v>1.5805471124620062E-2</c:v>
                </c:pt>
                <c:pt idx="2" formatCode="0.0%">
                  <c:v>2.1531685833129435E-2</c:v>
                </c:pt>
              </c:numCache>
            </c:numRef>
          </c:val>
        </c:ser>
        <c:ser>
          <c:idx val="2"/>
          <c:order val="2"/>
          <c:tx>
            <c:strRef>
              <c:f>Arkusz4!$G$50</c:f>
              <c:strCache>
                <c:ptCount val="1"/>
                <c:pt idx="0">
                  <c:v>z przyczyn niezależnych ode mnie (stan zdrowia, zwolnienie, urlop, restrukturyzacja firmy, bankructwo firmy, emerytura)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Arkusz4!$H$47:$J$47</c:f>
              <c:strCache>
                <c:ptCount val="3"/>
                <c:pt idx="0">
                  <c:v>użytkownicy</c:v>
                </c:pt>
                <c:pt idx="1">
                  <c:v>niekorzystający z internetu</c:v>
                </c:pt>
                <c:pt idx="2">
                  <c:v>użytkownicy o najwyższych kompetencjach</c:v>
                </c:pt>
              </c:strCache>
            </c:strRef>
          </c:cat>
          <c:val>
            <c:numRef>
              <c:f>Arkusz4!$H$50:$J$50</c:f>
              <c:numCache>
                <c:formatCode>###0.0%</c:formatCode>
                <c:ptCount val="3"/>
                <c:pt idx="0">
                  <c:v>2.9624097585262636E-2</c:v>
                </c:pt>
                <c:pt idx="1">
                  <c:v>1.5501519756838906E-2</c:v>
                </c:pt>
                <c:pt idx="2" formatCode="0.0%">
                  <c:v>2.7893320283826767E-2</c:v>
                </c:pt>
              </c:numCache>
            </c:numRef>
          </c:val>
        </c:ser>
        <c:ser>
          <c:idx val="3"/>
          <c:order val="3"/>
          <c:tx>
            <c:strRef>
              <c:f>Arkusz4!$G$51</c:f>
              <c:strCache>
                <c:ptCount val="1"/>
                <c:pt idx="0">
                  <c:v>inne powody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Arkusz4!$H$47:$J$47</c:f>
              <c:strCache>
                <c:ptCount val="3"/>
                <c:pt idx="0">
                  <c:v>użytkownicy</c:v>
                </c:pt>
                <c:pt idx="1">
                  <c:v>niekorzystający z internetu</c:v>
                </c:pt>
                <c:pt idx="2">
                  <c:v>użytkownicy o najwyższych kompetencjach</c:v>
                </c:pt>
              </c:strCache>
            </c:strRef>
          </c:cat>
          <c:val>
            <c:numRef>
              <c:f>Arkusz4!$H$51:$J$51</c:f>
              <c:numCache>
                <c:formatCode>###0.0%</c:formatCode>
                <c:ptCount val="3"/>
                <c:pt idx="0">
                  <c:v>1.9541946726412747E-2</c:v>
                </c:pt>
                <c:pt idx="1">
                  <c:v>8.6119554204660588E-3</c:v>
                </c:pt>
                <c:pt idx="2" formatCode="0.0%">
                  <c:v>2.1776364081233179E-2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50120704"/>
        <c:axId val="150138880"/>
      </c:barChart>
      <c:catAx>
        <c:axId val="150120704"/>
        <c:scaling>
          <c:orientation val="minMax"/>
        </c:scaling>
        <c:delete val="0"/>
        <c:axPos val="b"/>
        <c:majorTickMark val="out"/>
        <c:minorTickMark val="none"/>
        <c:tickLblPos val="nextTo"/>
        <c:crossAx val="150138880"/>
        <c:crosses val="autoZero"/>
        <c:auto val="1"/>
        <c:lblAlgn val="ctr"/>
        <c:lblOffset val="100"/>
        <c:noMultiLvlLbl val="0"/>
      </c:catAx>
      <c:valAx>
        <c:axId val="150138880"/>
        <c:scaling>
          <c:orientation val="minMax"/>
        </c:scaling>
        <c:delete val="0"/>
        <c:axPos val="l"/>
        <c:majorGridlines>
          <c:spPr>
            <a:ln w="3175"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crossAx val="1501207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7177292291860979"/>
          <c:y val="0.12122258836165214"/>
          <c:w val="0.32003861258612126"/>
          <c:h val="0.7596416153568446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259693953350173"/>
          <c:y val="5.0248816145220622E-2"/>
          <c:w val="0.8616513148120637"/>
          <c:h val="0.9265807092595295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praca!$Q$3</c:f>
              <c:strCache>
                <c:ptCount val="1"/>
                <c:pt idx="0">
                  <c:v>różnica wzgędem 40h (w minutach)</c:v>
                </c:pt>
              </c:strCache>
            </c:strRef>
          </c:tx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praca!$O$4:$P$7</c:f>
              <c:multiLvlStrCache>
                <c:ptCount val="4"/>
                <c:lvl>
                  <c:pt idx="0">
                    <c:v>niekorzystający z internetu</c:v>
                  </c:pt>
                  <c:pt idx="1">
                    <c:v>ci, którzy nie przynoszą pracy do domu</c:v>
                  </c:pt>
                  <c:pt idx="2">
                    <c:v>czasem pracujący w domu</c:v>
                  </c:pt>
                  <c:pt idx="3">
                    <c:v>regularnie przynoszący pracę do domu</c:v>
                  </c:pt>
                </c:lvl>
                <c:lvl>
                  <c:pt idx="1">
                    <c:v>użytkownicy</c:v>
                  </c:pt>
                </c:lvl>
              </c:multiLvlStrCache>
            </c:multiLvlStrRef>
          </c:cat>
          <c:val>
            <c:numRef>
              <c:f>praca!$Q$4:$Q$7</c:f>
              <c:numCache>
                <c:formatCode>0</c:formatCode>
                <c:ptCount val="4"/>
                <c:pt idx="0">
                  <c:v>-4.1674579159914042</c:v>
                </c:pt>
                <c:pt idx="1">
                  <c:v>50.277163713286072</c:v>
                </c:pt>
                <c:pt idx="2">
                  <c:v>78.191951342857053</c:v>
                </c:pt>
                <c:pt idx="3">
                  <c:v>136.03176227734573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0360832"/>
        <c:axId val="150362368"/>
      </c:barChart>
      <c:catAx>
        <c:axId val="150360832"/>
        <c:scaling>
          <c:orientation val="minMax"/>
        </c:scaling>
        <c:delete val="0"/>
        <c:axPos val="b"/>
        <c:majorTickMark val="out"/>
        <c:minorTickMark val="none"/>
        <c:tickLblPos val="nextTo"/>
        <c:crossAx val="150362368"/>
        <c:crosses val="autoZero"/>
        <c:auto val="1"/>
        <c:lblAlgn val="ctr"/>
        <c:lblOffset val="100"/>
        <c:noMultiLvlLbl val="0"/>
      </c:catAx>
      <c:valAx>
        <c:axId val="1503623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tygodniowy czas pracy - różnica względem 40h</a:t>
                </a:r>
              </a:p>
            </c:rich>
          </c:tx>
          <c:layout>
            <c:manualLayout>
              <c:xMode val="edge"/>
              <c:yMode val="edge"/>
              <c:x val="4.7640271381171693E-3"/>
              <c:y val="0.2440707093716851"/>
            </c:manualLayout>
          </c:layout>
          <c:overlay val="0"/>
        </c:title>
        <c:numFmt formatCode="0" sourceLinked="1"/>
        <c:majorTickMark val="out"/>
        <c:minorTickMark val="none"/>
        <c:tickLblPos val="nextTo"/>
        <c:crossAx val="150360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3808819888080037"/>
          <c:y val="4.0291977641001508E-2"/>
          <c:w val="0.27606992522161161"/>
          <c:h val="0.11704259543758463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5843609171495"/>
          <c:y val="5.0248816145220622E-2"/>
          <c:w val="0.8048244441142971"/>
          <c:h val="0.7688697410915647"/>
        </c:manualLayout>
      </c:layout>
      <c:lineChart>
        <c:grouping val="standard"/>
        <c:varyColors val="0"/>
        <c:ser>
          <c:idx val="0"/>
          <c:order val="0"/>
          <c:tx>
            <c:strRef>
              <c:f>praca!$P$45</c:f>
              <c:strCache>
                <c:ptCount val="1"/>
                <c:pt idx="0">
                  <c:v>mężczyzna</c:v>
                </c:pt>
              </c:strCache>
            </c:strRef>
          </c:tx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praca!$Q$44:$S$44</c:f>
              <c:strCache>
                <c:ptCount val="3"/>
                <c:pt idx="0">
                  <c:v>nie używa komputera w domu do pracy</c:v>
                </c:pt>
                <c:pt idx="1">
                  <c:v>czasem wykonywał(a) pracę w domu</c:v>
                </c:pt>
                <c:pt idx="2">
                  <c:v>regularnie korzysta z komputera w domu w celach zawodowych</c:v>
                </c:pt>
              </c:strCache>
            </c:strRef>
          </c:cat>
          <c:val>
            <c:numRef>
              <c:f>praca!$Q$45:$S$45</c:f>
              <c:numCache>
                <c:formatCode>0.0%</c:formatCode>
                <c:ptCount val="3"/>
                <c:pt idx="0">
                  <c:v>0.40881099005210825</c:v>
                </c:pt>
                <c:pt idx="1">
                  <c:v>0.46141215106732342</c:v>
                </c:pt>
                <c:pt idx="2">
                  <c:v>0.48444070647603027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praca!$P$46</c:f>
              <c:strCache>
                <c:ptCount val="1"/>
                <c:pt idx="0">
                  <c:v>kobieta</c:v>
                </c:pt>
              </c:strCache>
            </c:strRef>
          </c:tx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praca!$Q$44:$S$44</c:f>
              <c:strCache>
                <c:ptCount val="3"/>
                <c:pt idx="0">
                  <c:v>nie używa komputera w domu do pracy</c:v>
                </c:pt>
                <c:pt idx="1">
                  <c:v>czasem wykonywał(a) pracę w domu</c:v>
                </c:pt>
                <c:pt idx="2">
                  <c:v>regularnie korzysta z komputera w domu w celach zawodowych</c:v>
                </c:pt>
              </c:strCache>
            </c:strRef>
          </c:cat>
          <c:val>
            <c:numRef>
              <c:f>praca!$Q$46:$S$46</c:f>
              <c:numCache>
                <c:formatCode>0.0%</c:formatCode>
                <c:ptCount val="3"/>
                <c:pt idx="0">
                  <c:v>0.36554276315789502</c:v>
                </c:pt>
                <c:pt idx="1">
                  <c:v>0.39482200647249216</c:v>
                </c:pt>
                <c:pt idx="2">
                  <c:v>0.4064458370635633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0406272"/>
        <c:axId val="150407808"/>
      </c:lineChart>
      <c:catAx>
        <c:axId val="150406272"/>
        <c:scaling>
          <c:orientation val="minMax"/>
        </c:scaling>
        <c:delete val="0"/>
        <c:axPos val="b"/>
        <c:majorTickMark val="out"/>
        <c:minorTickMark val="none"/>
        <c:tickLblPos val="nextTo"/>
        <c:crossAx val="150407808"/>
        <c:crosses val="autoZero"/>
        <c:auto val="1"/>
        <c:lblAlgn val="ctr"/>
        <c:lblOffset val="100"/>
        <c:noMultiLvlLbl val="0"/>
      </c:catAx>
      <c:valAx>
        <c:axId val="150407808"/>
        <c:scaling>
          <c:orientation val="minMax"/>
          <c:max val="0.55000000000000004"/>
          <c:min val="0.30000000000000016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 dirty="0"/>
                  <a:t>procent narzekających </a:t>
                </a:r>
                <a:r>
                  <a:rPr lang="pl-PL" dirty="0" smtClean="0"/>
                  <a:t>wysokie </a:t>
                </a:r>
                <a:r>
                  <a:rPr lang="pl-PL" dirty="0"/>
                  <a:t>oczekiwania współmałżonka</a:t>
                </a:r>
              </a:p>
            </c:rich>
          </c:tx>
          <c:layout>
            <c:manualLayout>
              <c:xMode val="edge"/>
              <c:yMode val="edge"/>
              <c:x val="2.5281037983459643E-3"/>
              <c:y val="6.7394717985984454E-2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150406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601007774971524"/>
          <c:y val="4.0291977641001495E-2"/>
          <c:w val="0.34865918882781172"/>
          <c:h val="0.1318243269113686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sprzęt!$J$3</c:f>
              <c:strCache>
                <c:ptCount val="1"/>
                <c:pt idx="0">
                  <c:v>telewizor LCD lub plazma</c:v>
                </c:pt>
              </c:strCache>
            </c:strRef>
          </c:tx>
          <c:spPr>
            <a:ln w="38100">
              <a:solidFill>
                <a:schemeClr val="accent4">
                  <a:lumMod val="40000"/>
                  <a:lumOff val="60000"/>
                </a:schemeClr>
              </a:solidFill>
            </a:ln>
          </c:spPr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sprzęt!$K$3:$N$3</c:f>
              <c:numCache>
                <c:formatCode>0.0%</c:formatCode>
                <c:ptCount val="4"/>
                <c:pt idx="0">
                  <c:v>0.20258756039279624</c:v>
                </c:pt>
                <c:pt idx="1">
                  <c:v>0.33661794994109556</c:v>
                </c:pt>
                <c:pt idx="2">
                  <c:v>0.49700000000000005</c:v>
                </c:pt>
                <c:pt idx="3">
                  <c:v>0.64500000000000013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sprzęt!$J$6</c:f>
              <c:strCache>
                <c:ptCount val="1"/>
                <c:pt idx="0">
                  <c:v>telewizję satelitarną lub kablową</c:v>
                </c:pt>
              </c:strCache>
            </c:strRef>
          </c:tx>
          <c:spPr>
            <a:ln w="38100">
              <a:solidFill>
                <a:schemeClr val="accent4">
                  <a:lumMod val="75000"/>
                </a:schemeClr>
              </a:solidFill>
            </a:ln>
          </c:spPr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sprzęt!$K$6:$N$6</c:f>
              <c:numCache>
                <c:formatCode>0.0%</c:formatCode>
                <c:ptCount val="4"/>
                <c:pt idx="0">
                  <c:v>0.57200000000000017</c:v>
                </c:pt>
                <c:pt idx="1">
                  <c:v>0.59797881162849098</c:v>
                </c:pt>
                <c:pt idx="2">
                  <c:v>0.70100000000000007</c:v>
                </c:pt>
                <c:pt idx="3">
                  <c:v>0.72400000000000009</c:v>
                </c:pt>
              </c:numCache>
            </c:numRef>
          </c:val>
          <c:smooth val="1"/>
        </c:ser>
        <c:ser>
          <c:idx val="2"/>
          <c:order val="2"/>
          <c:tx>
            <c:strRef>
              <c:f>sprzęt!$J$11</c:f>
              <c:strCache>
                <c:ptCount val="1"/>
                <c:pt idx="0">
                  <c:v>komputer (ogółem)</c:v>
                </c:pt>
              </c:strCache>
            </c:strRef>
          </c:tx>
          <c:spPr>
            <a:ln w="38100">
              <a:solidFill>
                <a:schemeClr val="tx2">
                  <a:lumMod val="20000"/>
                  <a:lumOff val="80000"/>
                </a:schemeClr>
              </a:solidFill>
            </a:ln>
          </c:spPr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sprzęt!$K$11:$N$11</c:f>
              <c:numCache>
                <c:formatCode>0.0%</c:formatCode>
                <c:ptCount val="4"/>
                <c:pt idx="0">
                  <c:v>0.53845564457798023</c:v>
                </c:pt>
                <c:pt idx="1">
                  <c:v>0.60200000000000009</c:v>
                </c:pt>
                <c:pt idx="2">
                  <c:v>0.66000000000000014</c:v>
                </c:pt>
                <c:pt idx="3">
                  <c:v>0.70200000000000007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sprzęt!$J$12</c:f>
              <c:strCache>
                <c:ptCount val="1"/>
                <c:pt idx="0">
                  <c:v>dostęp do Internetu w domu</c:v>
                </c:pt>
              </c:strCache>
            </c:strRef>
          </c:tx>
          <c:spPr>
            <a:ln w="38100">
              <a:solidFill>
                <a:schemeClr val="tx2">
                  <a:lumMod val="60000"/>
                  <a:lumOff val="40000"/>
                </a:schemeClr>
              </a:solidFill>
            </a:ln>
          </c:spPr>
          <c:marker>
            <c:symbol val="none"/>
          </c:marker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sprzęt!$K$12:$N$12</c:f>
              <c:numCache>
                <c:formatCode>0.0%</c:formatCode>
                <c:ptCount val="4"/>
                <c:pt idx="0">
                  <c:v>0.39186794635362887</c:v>
                </c:pt>
                <c:pt idx="1">
                  <c:v>0.513790624721008</c:v>
                </c:pt>
                <c:pt idx="2">
                  <c:v>0.6110000000000001</c:v>
                </c:pt>
                <c:pt idx="3">
                  <c:v>0.66900000000000015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8907264"/>
        <c:axId val="118908800"/>
      </c:lineChart>
      <c:catAx>
        <c:axId val="118907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8908800"/>
        <c:crosses val="autoZero"/>
        <c:auto val="1"/>
        <c:lblAlgn val="ctr"/>
        <c:lblOffset val="100"/>
        <c:noMultiLvlLbl val="0"/>
      </c:catAx>
      <c:valAx>
        <c:axId val="118908800"/>
        <c:scaling>
          <c:orientation val="minMax"/>
        </c:scaling>
        <c:delete val="0"/>
        <c:axPos val="l"/>
        <c:majorGridlines>
          <c:spPr>
            <a:ln w="3175">
              <a:prstDash val="sysDot"/>
            </a:ln>
          </c:spPr>
        </c:majorGridlines>
        <c:numFmt formatCode="0%" sourceLinked="0"/>
        <c:majorTickMark val="out"/>
        <c:minorTickMark val="none"/>
        <c:tickLblPos val="nextTo"/>
        <c:crossAx val="1189072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029699840120749"/>
          <c:y val="0.31182776792453243"/>
          <c:w val="0.16913961160028168"/>
          <c:h val="0.35512866250579067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164241212542133E-2"/>
          <c:y val="2.5799689501139839E-2"/>
          <c:w val="0.66660288421452596"/>
          <c:h val="0.83349626364613483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telewizja!$Y$71</c:f>
              <c:strCache>
                <c:ptCount val="1"/>
                <c:pt idx="0">
                  <c:v>nie oglądam telewizji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telewizja!$Z$69:$AG$70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osoby niekorzystające z internetu</c:v>
                  </c:pt>
                  <c:pt idx="4">
                    <c:v>internauci</c:v>
                  </c:pt>
                </c:lvl>
              </c:multiLvlStrCache>
            </c:multiLvlStrRef>
          </c:cat>
          <c:val>
            <c:numRef>
              <c:f>telewizja!$Z$71:$AG$71</c:f>
              <c:numCache>
                <c:formatCode>0.0</c:formatCode>
                <c:ptCount val="8"/>
                <c:pt idx="0">
                  <c:v>2.1425628347754428</c:v>
                </c:pt>
                <c:pt idx="1">
                  <c:v>3.0305397172537685</c:v>
                </c:pt>
                <c:pt idx="2">
                  <c:v>2.1866717152593713</c:v>
                </c:pt>
                <c:pt idx="3">
                  <c:v>2.6687435098650054</c:v>
                </c:pt>
                <c:pt idx="4">
                  <c:v>3.3002670736360167</c:v>
                </c:pt>
                <c:pt idx="5">
                  <c:v>4.2136945071482321</c:v>
                </c:pt>
                <c:pt idx="6">
                  <c:v>4.1958925750394949</c:v>
                </c:pt>
                <c:pt idx="7">
                  <c:v>5.2120407793931349</c:v>
                </c:pt>
              </c:numCache>
            </c:numRef>
          </c:val>
        </c:ser>
        <c:ser>
          <c:idx val="1"/>
          <c:order val="1"/>
          <c:tx>
            <c:strRef>
              <c:f>telewizja!$Y$72</c:f>
              <c:strCache>
                <c:ptCount val="1"/>
                <c:pt idx="0">
                  <c:v>mniej niż godzinę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telewizja!$Z$69:$AG$70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osoby niekorzystające z internetu</c:v>
                  </c:pt>
                  <c:pt idx="4">
                    <c:v>internauci</c:v>
                  </c:pt>
                </c:lvl>
              </c:multiLvlStrCache>
            </c:multiLvlStrRef>
          </c:cat>
          <c:val>
            <c:numRef>
              <c:f>telewizja!$Z$72:$AG$72</c:f>
              <c:numCache>
                <c:formatCode>0.0</c:formatCode>
                <c:ptCount val="8"/>
                <c:pt idx="0">
                  <c:v>9.0646889163576425</c:v>
                </c:pt>
                <c:pt idx="1">
                  <c:v>7.7638053581191908</c:v>
                </c:pt>
                <c:pt idx="2">
                  <c:v>7.0806512684589169</c:v>
                </c:pt>
                <c:pt idx="3">
                  <c:v>6.1059190031152646</c:v>
                </c:pt>
                <c:pt idx="4">
                  <c:v>14.898893552079359</c:v>
                </c:pt>
                <c:pt idx="5">
                  <c:v>13.611738148984198</c:v>
                </c:pt>
                <c:pt idx="6">
                  <c:v>12.35387045813586</c:v>
                </c:pt>
                <c:pt idx="7">
                  <c:v>12.058876756952404</c:v>
                </c:pt>
              </c:numCache>
            </c:numRef>
          </c:val>
        </c:ser>
        <c:ser>
          <c:idx val="2"/>
          <c:order val="2"/>
          <c:tx>
            <c:strRef>
              <c:f>telewizja!$Y$73</c:f>
              <c:strCache>
                <c:ptCount val="1"/>
                <c:pt idx="0">
                  <c:v>od godziny do dwóch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telewizja!$Z$69:$AG$70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osoby niekorzystające z internetu</c:v>
                  </c:pt>
                  <c:pt idx="4">
                    <c:v>internauci</c:v>
                  </c:pt>
                </c:lvl>
              </c:multiLvlStrCache>
            </c:multiLvlStrRef>
          </c:cat>
          <c:val>
            <c:numRef>
              <c:f>telewizja!$Z$73:$AG$73</c:f>
              <c:numCache>
                <c:formatCode>0.0</c:formatCode>
                <c:ptCount val="8"/>
                <c:pt idx="0">
                  <c:v>28.018129377832715</c:v>
                </c:pt>
                <c:pt idx="1">
                  <c:v>26.025150355385456</c:v>
                </c:pt>
                <c:pt idx="2">
                  <c:v>24.725482771677395</c:v>
                </c:pt>
                <c:pt idx="3">
                  <c:v>21.723779854620975</c:v>
                </c:pt>
                <c:pt idx="4">
                  <c:v>34.31896222815719</c:v>
                </c:pt>
                <c:pt idx="5">
                  <c:v>32.355154251316776</c:v>
                </c:pt>
                <c:pt idx="6">
                  <c:v>32.486571879936811</c:v>
                </c:pt>
                <c:pt idx="7">
                  <c:v>29.655546842010018</c:v>
                </c:pt>
              </c:numCache>
            </c:numRef>
          </c:val>
        </c:ser>
        <c:ser>
          <c:idx val="3"/>
          <c:order val="3"/>
          <c:tx>
            <c:strRef>
              <c:f>telewizja!$Y$74</c:f>
              <c:strCache>
                <c:ptCount val="1"/>
                <c:pt idx="0">
                  <c:v>od dwóch do trzech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telewizja!$Z$69:$AG$70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osoby niekorzystające z internetu</c:v>
                  </c:pt>
                  <c:pt idx="4">
                    <c:v>internauci</c:v>
                  </c:pt>
                </c:lvl>
              </c:multiLvlStrCache>
            </c:multiLvlStrRef>
          </c:cat>
          <c:val>
            <c:numRef>
              <c:f>telewizja!$Z$74:$AG$74</c:f>
              <c:numCache>
                <c:formatCode>0.0</c:formatCode>
                <c:ptCount val="8"/>
                <c:pt idx="0">
                  <c:v>25.91676967449526</c:v>
                </c:pt>
                <c:pt idx="1">
                  <c:v>26.212606420370225</c:v>
                </c:pt>
                <c:pt idx="2">
                  <c:v>26.277925028398329</c:v>
                </c:pt>
                <c:pt idx="3">
                  <c:v>26.157840083073729</c:v>
                </c:pt>
                <c:pt idx="4">
                  <c:v>25.467378863029378</c:v>
                </c:pt>
                <c:pt idx="5">
                  <c:v>25.981941309255077</c:v>
                </c:pt>
                <c:pt idx="6">
                  <c:v>25.958925750394947</c:v>
                </c:pt>
                <c:pt idx="7">
                  <c:v>27.230500090486821</c:v>
                </c:pt>
              </c:numCache>
            </c:numRef>
          </c:val>
        </c:ser>
        <c:ser>
          <c:idx val="4"/>
          <c:order val="4"/>
          <c:tx>
            <c:strRef>
              <c:f>telewizja!$Y$75</c:f>
              <c:strCache>
                <c:ptCount val="1"/>
                <c:pt idx="0">
                  <c:v>od trzech godzin do czterech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telewizja!$Z$69:$AG$70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osoby niekorzystające z internetu</c:v>
                  </c:pt>
                  <c:pt idx="4">
                    <c:v>internauci</c:v>
                  </c:pt>
                </c:lvl>
              </c:multiLvlStrCache>
            </c:multiLvlStrRef>
          </c:cat>
          <c:val>
            <c:numRef>
              <c:f>telewizja!$Z$75:$AG$75</c:f>
              <c:numCache>
                <c:formatCode>0.0</c:formatCode>
                <c:ptCount val="8"/>
                <c:pt idx="0">
                  <c:v>15.931877489355857</c:v>
                </c:pt>
                <c:pt idx="1">
                  <c:v>17.35530734983988</c:v>
                </c:pt>
                <c:pt idx="2">
                  <c:v>17.635365391897007</c:v>
                </c:pt>
                <c:pt idx="3">
                  <c:v>18.920041536863966</c:v>
                </c:pt>
                <c:pt idx="4">
                  <c:v>11.75123998473865</c:v>
                </c:pt>
                <c:pt idx="5">
                  <c:v>12.219714070729871</c:v>
                </c:pt>
                <c:pt idx="6">
                  <c:v>13.048973143759873</c:v>
                </c:pt>
                <c:pt idx="7">
                  <c:v>12.88532303794414</c:v>
                </c:pt>
              </c:numCache>
            </c:numRef>
          </c:val>
        </c:ser>
        <c:ser>
          <c:idx val="5"/>
          <c:order val="5"/>
          <c:tx>
            <c:strRef>
              <c:f>telewizja!$Y$76</c:f>
              <c:strCache>
                <c:ptCount val="1"/>
                <c:pt idx="0">
                  <c:v>powyżej czterech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telewizja!$Z$69:$AG$70</c:f>
              <c:multiLvlStrCache>
                <c:ptCount val="8"/>
                <c:lvl>
                  <c:pt idx="0">
                    <c:v>2007</c:v>
                  </c:pt>
                  <c:pt idx="1">
                    <c:v>2009</c:v>
                  </c:pt>
                  <c:pt idx="2">
                    <c:v>2011</c:v>
                  </c:pt>
                  <c:pt idx="3">
                    <c:v>2013</c:v>
                  </c:pt>
                  <c:pt idx="4">
                    <c:v>2007</c:v>
                  </c:pt>
                  <c:pt idx="5">
                    <c:v>2009</c:v>
                  </c:pt>
                  <c:pt idx="6">
                    <c:v>2011</c:v>
                  </c:pt>
                  <c:pt idx="7">
                    <c:v>2013</c:v>
                  </c:pt>
                </c:lvl>
                <c:lvl>
                  <c:pt idx="0">
                    <c:v>osoby niekorzystające z internetu</c:v>
                  </c:pt>
                  <c:pt idx="4">
                    <c:v>internauci</c:v>
                  </c:pt>
                </c:lvl>
              </c:multiLvlStrCache>
            </c:multiLvlStrRef>
          </c:cat>
          <c:val>
            <c:numRef>
              <c:f>telewizja!$Z$76:$AG$76</c:f>
              <c:numCache>
                <c:formatCode>0.0</c:formatCode>
                <c:ptCount val="8"/>
                <c:pt idx="0">
                  <c:v>18.925971707183081</c:v>
                </c:pt>
                <c:pt idx="1">
                  <c:v>19.612590799031477</c:v>
                </c:pt>
                <c:pt idx="2">
                  <c:v>22.093903824308974</c:v>
                </c:pt>
                <c:pt idx="3">
                  <c:v>24.413291796469366</c:v>
                </c:pt>
                <c:pt idx="4">
                  <c:v>10.263258298359405</c:v>
                </c:pt>
                <c:pt idx="5">
                  <c:v>11.617757712565838</c:v>
                </c:pt>
                <c:pt idx="6">
                  <c:v>11.955766192733018</c:v>
                </c:pt>
                <c:pt idx="7">
                  <c:v>12.957712493213489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18969088"/>
        <c:axId val="118970624"/>
      </c:barChart>
      <c:catAx>
        <c:axId val="118969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pl-PL"/>
          </a:p>
        </c:txPr>
        <c:crossAx val="118970624"/>
        <c:crosses val="autoZero"/>
        <c:auto val="1"/>
        <c:lblAlgn val="ctr"/>
        <c:lblOffset val="100"/>
        <c:noMultiLvlLbl val="0"/>
      </c:catAx>
      <c:valAx>
        <c:axId val="11897062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czas poświęcany na oglądanie telewizji (dziennie)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189690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981622909538194"/>
          <c:y val="0.12687400764560988"/>
          <c:w val="0.22198777958333391"/>
          <c:h val="0.6415874307793408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pl-PL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066310107462981"/>
          <c:y val="3.1154032854444458E-2"/>
          <c:w val="0.71995171594116769"/>
          <c:h val="0.830054951841188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sposoby!$T$71</c:f>
              <c:strCache>
                <c:ptCount val="1"/>
                <c:pt idx="0">
                  <c:v>kiedykolwiek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sposoby!$S$72:$S$73</c:f>
              <c:strCache>
                <c:ptCount val="2"/>
                <c:pt idx="0">
                  <c:v>ściąganie muzyki, filmów</c:v>
                </c:pt>
                <c:pt idx="1">
                  <c:v>oglądanie telewizji, video przez internet</c:v>
                </c:pt>
              </c:strCache>
            </c:strRef>
          </c:cat>
          <c:val>
            <c:numRef>
              <c:f>sposoby!$T$72:$T$73</c:f>
              <c:numCache>
                <c:formatCode>0.0%</c:formatCode>
                <c:ptCount val="2"/>
                <c:pt idx="0">
                  <c:v>0.57664368382171882</c:v>
                </c:pt>
                <c:pt idx="1">
                  <c:v>0.56657433056325024</c:v>
                </c:pt>
              </c:numCache>
            </c:numRef>
          </c:val>
        </c:ser>
        <c:ser>
          <c:idx val="1"/>
          <c:order val="1"/>
          <c:tx>
            <c:strRef>
              <c:f>sposoby!$U$71</c:f>
              <c:strCache>
                <c:ptCount val="1"/>
                <c:pt idx="0">
                  <c:v>w ostatnim tygodniu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sposoby!$S$72:$S$73</c:f>
              <c:strCache>
                <c:ptCount val="2"/>
                <c:pt idx="0">
                  <c:v>ściąganie muzyki, filmów</c:v>
                </c:pt>
                <c:pt idx="1">
                  <c:v>oglądanie telewizji, video przez internet</c:v>
                </c:pt>
              </c:strCache>
            </c:strRef>
          </c:cat>
          <c:val>
            <c:numRef>
              <c:f>sposoby!$U$72:$U$73</c:f>
              <c:numCache>
                <c:formatCode>0.0%</c:formatCode>
                <c:ptCount val="2"/>
                <c:pt idx="0">
                  <c:v>0.22365180989903966</c:v>
                </c:pt>
                <c:pt idx="1">
                  <c:v>0.21662049861495844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9005952"/>
        <c:axId val="119007488"/>
      </c:barChart>
      <c:catAx>
        <c:axId val="119005952"/>
        <c:scaling>
          <c:orientation val="minMax"/>
        </c:scaling>
        <c:delete val="0"/>
        <c:axPos val="b"/>
        <c:majorTickMark val="out"/>
        <c:minorTickMark val="none"/>
        <c:tickLblPos val="nextTo"/>
        <c:crossAx val="119007488"/>
        <c:crosses val="autoZero"/>
        <c:auto val="1"/>
        <c:lblAlgn val="ctr"/>
        <c:lblOffset val="100"/>
        <c:noMultiLvlLbl val="0"/>
      </c:catAx>
      <c:valAx>
        <c:axId val="11900748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procent użytkowników internetu</a:t>
                </a:r>
              </a:p>
            </c:rich>
          </c:tx>
          <c:layout>
            <c:manualLayout>
              <c:xMode val="edge"/>
              <c:yMode val="edge"/>
              <c:x val="5.4589763301795225E-3"/>
              <c:y val="0.33249126559445336"/>
            </c:manualLayout>
          </c:layout>
          <c:overlay val="0"/>
        </c:title>
        <c:numFmt formatCode="0%" sourceLinked="0"/>
        <c:majorTickMark val="out"/>
        <c:minorTickMark val="none"/>
        <c:tickLblPos val="nextTo"/>
        <c:crossAx val="1190059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6105506858812457"/>
          <c:y val="2.2741679505554935E-2"/>
          <c:w val="0.31693235279552318"/>
          <c:h val="0.101482491129512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7.1448187032176536E-2"/>
          <c:y val="2.5799689501139839E-2"/>
          <c:w val="0.70055348984154764"/>
          <c:h val="0.80824191448317184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telewizja!$AI$71</c:f>
              <c:strCache>
                <c:ptCount val="1"/>
                <c:pt idx="0">
                  <c:v>nie oglądam telewizji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telewizja!$AJ$70:$AM$70</c:f>
              <c:strCache>
                <c:ptCount val="4"/>
                <c:pt idx="0">
                  <c:v>niekorzystający z internetu</c:v>
                </c:pt>
                <c:pt idx="1">
                  <c:v>użytkownicy nieoglądający telewizji i video w sieci</c:v>
                </c:pt>
                <c:pt idx="2">
                  <c:v>użytkownicy czasami oglądający w sieci</c:v>
                </c:pt>
                <c:pt idx="3">
                  <c:v>internauci regularnie oglądający w sieci</c:v>
                </c:pt>
              </c:strCache>
            </c:strRef>
          </c:cat>
          <c:val>
            <c:numRef>
              <c:f>telewizja!$AJ$71:$AM$71</c:f>
              <c:numCache>
                <c:formatCode>0.0</c:formatCode>
                <c:ptCount val="4"/>
                <c:pt idx="0">
                  <c:v>2.6687435098650054</c:v>
                </c:pt>
                <c:pt idx="1">
                  <c:v>3.5087719298245612</c:v>
                </c:pt>
                <c:pt idx="2">
                  <c:v>6.1055232045173806</c:v>
                </c:pt>
                <c:pt idx="3">
                  <c:v>7.5320970042796</c:v>
                </c:pt>
              </c:numCache>
            </c:numRef>
          </c:val>
        </c:ser>
        <c:ser>
          <c:idx val="1"/>
          <c:order val="1"/>
          <c:tx>
            <c:strRef>
              <c:f>telewizja!$AI$72</c:f>
              <c:strCache>
                <c:ptCount val="1"/>
                <c:pt idx="0">
                  <c:v>mniej niż godzinę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telewizja!$AJ$70:$AM$70</c:f>
              <c:strCache>
                <c:ptCount val="4"/>
                <c:pt idx="0">
                  <c:v>niekorzystający z internetu</c:v>
                </c:pt>
                <c:pt idx="1">
                  <c:v>użytkownicy nieoglądający telewizji i video w sieci</c:v>
                </c:pt>
                <c:pt idx="2">
                  <c:v>użytkownicy czasami oglądający w sieci</c:v>
                </c:pt>
                <c:pt idx="3">
                  <c:v>internauci regularnie oglądający w sieci</c:v>
                </c:pt>
              </c:strCache>
            </c:strRef>
          </c:cat>
          <c:val>
            <c:numRef>
              <c:f>telewizja!$AJ$72:$AM$72</c:f>
              <c:numCache>
                <c:formatCode>0.0</c:formatCode>
                <c:ptCount val="4"/>
                <c:pt idx="0">
                  <c:v>6.1059190031152646</c:v>
                </c:pt>
                <c:pt idx="1">
                  <c:v>10.96847810583369</c:v>
                </c:pt>
                <c:pt idx="2">
                  <c:v>13.234515616728428</c:v>
                </c:pt>
                <c:pt idx="3">
                  <c:v>12.439372325249645</c:v>
                </c:pt>
              </c:numCache>
            </c:numRef>
          </c:val>
        </c:ser>
        <c:ser>
          <c:idx val="2"/>
          <c:order val="2"/>
          <c:tx>
            <c:strRef>
              <c:f>telewizja!$AI$73</c:f>
              <c:strCache>
                <c:ptCount val="1"/>
                <c:pt idx="0">
                  <c:v>od godziny do dwóch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telewizja!$AJ$70:$AM$70</c:f>
              <c:strCache>
                <c:ptCount val="4"/>
                <c:pt idx="0">
                  <c:v>niekorzystający z internetu</c:v>
                </c:pt>
                <c:pt idx="1">
                  <c:v>użytkownicy nieoglądający telewizji i video w sieci</c:v>
                </c:pt>
                <c:pt idx="2">
                  <c:v>użytkownicy czasami oglądający w sieci</c:v>
                </c:pt>
                <c:pt idx="3">
                  <c:v>internauci regularnie oglądający w sieci</c:v>
                </c:pt>
              </c:strCache>
            </c:strRef>
          </c:cat>
          <c:val>
            <c:numRef>
              <c:f>telewizja!$AJ$73:$AM$73</c:f>
              <c:numCache>
                <c:formatCode>0.0</c:formatCode>
                <c:ptCount val="4"/>
                <c:pt idx="0">
                  <c:v>21.723779854620975</c:v>
                </c:pt>
                <c:pt idx="1">
                  <c:v>31.136785052061043</c:v>
                </c:pt>
                <c:pt idx="2">
                  <c:v>28.939474148579496</c:v>
                </c:pt>
                <c:pt idx="3">
                  <c:v>27.532097004279599</c:v>
                </c:pt>
              </c:numCache>
            </c:numRef>
          </c:val>
        </c:ser>
        <c:ser>
          <c:idx val="3"/>
          <c:order val="3"/>
          <c:tx>
            <c:strRef>
              <c:f>telewizja!$AI$74</c:f>
              <c:strCache>
                <c:ptCount val="1"/>
                <c:pt idx="0">
                  <c:v>od dwóch do trzech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telewizja!$AJ$70:$AM$70</c:f>
              <c:strCache>
                <c:ptCount val="4"/>
                <c:pt idx="0">
                  <c:v>niekorzystający z internetu</c:v>
                </c:pt>
                <c:pt idx="1">
                  <c:v>użytkownicy nieoglądający telewizji i video w sieci</c:v>
                </c:pt>
                <c:pt idx="2">
                  <c:v>użytkownicy czasami oglądający w sieci</c:v>
                </c:pt>
                <c:pt idx="3">
                  <c:v>internauci regularnie oglądający w sieci</c:v>
                </c:pt>
              </c:strCache>
            </c:strRef>
          </c:cat>
          <c:val>
            <c:numRef>
              <c:f>telewizja!$AJ$74:$AM$74</c:f>
              <c:numCache>
                <c:formatCode>0.0</c:formatCode>
                <c:ptCount val="4"/>
                <c:pt idx="0">
                  <c:v>26.157840083073729</c:v>
                </c:pt>
                <c:pt idx="1">
                  <c:v>28.626444159178433</c:v>
                </c:pt>
                <c:pt idx="2">
                  <c:v>27.0337038997706</c:v>
                </c:pt>
                <c:pt idx="3">
                  <c:v>24.479315263908703</c:v>
                </c:pt>
              </c:numCache>
            </c:numRef>
          </c:val>
        </c:ser>
        <c:ser>
          <c:idx val="4"/>
          <c:order val="4"/>
          <c:tx>
            <c:strRef>
              <c:f>telewizja!$AI$75</c:f>
              <c:strCache>
                <c:ptCount val="1"/>
                <c:pt idx="0">
                  <c:v>od trzech godzin do czterech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telewizja!$AJ$70:$AM$70</c:f>
              <c:strCache>
                <c:ptCount val="4"/>
                <c:pt idx="0">
                  <c:v>niekorzystający z internetu</c:v>
                </c:pt>
                <c:pt idx="1">
                  <c:v>użytkownicy nieoglądający telewizji i video w sieci</c:v>
                </c:pt>
                <c:pt idx="2">
                  <c:v>użytkownicy czasami oglądający w sieci</c:v>
                </c:pt>
                <c:pt idx="3">
                  <c:v>internauci regularnie oglądający w sieci</c:v>
                </c:pt>
              </c:strCache>
            </c:strRef>
          </c:cat>
          <c:val>
            <c:numRef>
              <c:f>telewizja!$AJ$75:$AM$75</c:f>
              <c:numCache>
                <c:formatCode>0.0</c:formatCode>
                <c:ptCount val="4"/>
                <c:pt idx="0">
                  <c:v>18.920041536863966</c:v>
                </c:pt>
                <c:pt idx="1">
                  <c:v>13.236342889744687</c:v>
                </c:pt>
                <c:pt idx="2">
                  <c:v>12.299276513146285</c:v>
                </c:pt>
                <c:pt idx="3">
                  <c:v>13.009985734664763</c:v>
                </c:pt>
              </c:numCache>
            </c:numRef>
          </c:val>
        </c:ser>
        <c:ser>
          <c:idx val="5"/>
          <c:order val="5"/>
          <c:tx>
            <c:strRef>
              <c:f>telewizja!$AI$76</c:f>
              <c:strCache>
                <c:ptCount val="1"/>
                <c:pt idx="0">
                  <c:v>powyżej czterech godzin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telewizja!$AJ$70:$AM$70</c:f>
              <c:strCache>
                <c:ptCount val="4"/>
                <c:pt idx="0">
                  <c:v>niekorzystający z internetu</c:v>
                </c:pt>
                <c:pt idx="1">
                  <c:v>użytkownicy nieoglądający telewizji i video w sieci</c:v>
                </c:pt>
                <c:pt idx="2">
                  <c:v>użytkownicy czasami oglądający w sieci</c:v>
                </c:pt>
                <c:pt idx="3">
                  <c:v>internauci regularnie oglądający w sieci</c:v>
                </c:pt>
              </c:strCache>
            </c:strRef>
          </c:cat>
          <c:val>
            <c:numRef>
              <c:f>telewizja!$AJ$76:$AM$76</c:f>
              <c:numCache>
                <c:formatCode>0.0</c:formatCode>
                <c:ptCount val="4"/>
                <c:pt idx="0">
                  <c:v>24.413291796469366</c:v>
                </c:pt>
                <c:pt idx="1">
                  <c:v>12.523177863357581</c:v>
                </c:pt>
                <c:pt idx="2">
                  <c:v>12.387506617257808</c:v>
                </c:pt>
                <c:pt idx="3">
                  <c:v>15.007132667617689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overlap val="100"/>
        <c:axId val="119334784"/>
        <c:axId val="119336320"/>
      </c:barChart>
      <c:catAx>
        <c:axId val="11933478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pl-PL"/>
          </a:p>
        </c:txPr>
        <c:crossAx val="119336320"/>
        <c:crosses val="autoZero"/>
        <c:auto val="1"/>
        <c:lblAlgn val="ctr"/>
        <c:lblOffset val="100"/>
        <c:noMultiLvlLbl val="0"/>
      </c:catAx>
      <c:valAx>
        <c:axId val="11933632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pl-PL"/>
                  <a:t>czas poświęcany na oglądanie telewizji (dziennie)</a:t>
                </a:r>
              </a:p>
            </c:rich>
          </c:tx>
          <c:layout/>
          <c:overlay val="0"/>
        </c:title>
        <c:numFmt formatCode="0%" sourceLinked="1"/>
        <c:majorTickMark val="out"/>
        <c:minorTickMark val="none"/>
        <c:tickLblPos val="nextTo"/>
        <c:crossAx val="1193347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981622909538194"/>
          <c:y val="0.12687400764560985"/>
          <c:w val="0.22198777958333391"/>
          <c:h val="0.64158743077934088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200"/>
      </a:pPr>
      <a:endParaRPr lang="pl-PL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5126391421068279E-2"/>
          <c:y val="2.3170474595249593E-2"/>
          <c:w val="0.93771189801084809"/>
          <c:h val="0.92454781652596718"/>
        </c:manualLayout>
      </c:layout>
      <c:lineChart>
        <c:grouping val="standard"/>
        <c:varyColors val="0"/>
        <c:ser>
          <c:idx val="0"/>
          <c:order val="0"/>
          <c:tx>
            <c:strRef>
              <c:f>sprzęt!$J$9</c:f>
              <c:strCache>
                <c:ptCount val="1"/>
                <c:pt idx="0">
                  <c:v>komputer stacjonarny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sprzęt!$K$9:$N$9</c:f>
              <c:numCache>
                <c:formatCode>0.0%</c:formatCode>
                <c:ptCount val="4"/>
                <c:pt idx="0">
                  <c:v>0.50726784507887701</c:v>
                </c:pt>
                <c:pt idx="1">
                  <c:v>0.51271795526484176</c:v>
                </c:pt>
                <c:pt idx="2">
                  <c:v>0.502</c:v>
                </c:pt>
                <c:pt idx="3">
                  <c:v>0.46899999999999997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sprzęt!$J$10</c:f>
              <c:strCache>
                <c:ptCount val="1"/>
                <c:pt idx="0">
                  <c:v>komputer przenośny (laptop)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sprzęt!$K$10:$N$10</c:f>
              <c:numCache>
                <c:formatCode>0.0%</c:formatCode>
                <c:ptCount val="4"/>
                <c:pt idx="0">
                  <c:v>0.11157073710600973</c:v>
                </c:pt>
                <c:pt idx="1">
                  <c:v>0.24995160377213188</c:v>
                </c:pt>
                <c:pt idx="2">
                  <c:v>0.38800000000000001</c:v>
                </c:pt>
                <c:pt idx="3">
                  <c:v>0.49399999999999999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sprzęt!$J$14</c:f>
              <c:strCache>
                <c:ptCount val="1"/>
                <c:pt idx="0">
                  <c:v>czytnik książek elektronicznych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sprzęt!$K$14:$N$14</c:f>
              <c:numCache>
                <c:formatCode>General</c:formatCode>
                <c:ptCount val="4"/>
                <c:pt idx="2" formatCode="0.0%">
                  <c:v>0.02</c:v>
                </c:pt>
                <c:pt idx="3" formatCode="0.0%">
                  <c:v>3.7999999999999999E-2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sprzęt!$J$16</c:f>
              <c:strCache>
                <c:ptCount val="1"/>
                <c:pt idx="0">
                  <c:v>tablet</c:v>
                </c:pt>
              </c:strCache>
            </c:strRef>
          </c:tx>
          <c:marker>
            <c:symbol val="circle"/>
            <c:size val="8"/>
          </c:marker>
          <c:dLbls>
            <c:dLbl>
              <c:idx val="2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sprzęt!$K$2:$N$2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sprzęt!$K$16:$N$16</c:f>
              <c:numCache>
                <c:formatCode>General</c:formatCode>
                <c:ptCount val="4"/>
                <c:pt idx="2" formatCode="0.0%">
                  <c:v>5.0000000000000001E-3</c:v>
                </c:pt>
                <c:pt idx="3" formatCode="0.0%">
                  <c:v>9.2999999999999999E-2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9404032"/>
        <c:axId val="119405568"/>
      </c:lineChart>
      <c:catAx>
        <c:axId val="1194040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405568"/>
        <c:crosses val="autoZero"/>
        <c:auto val="1"/>
        <c:lblAlgn val="ctr"/>
        <c:lblOffset val="100"/>
        <c:noMultiLvlLbl val="0"/>
      </c:catAx>
      <c:valAx>
        <c:axId val="119405568"/>
        <c:scaling>
          <c:orientation val="minMax"/>
        </c:scaling>
        <c:delete val="0"/>
        <c:axPos val="l"/>
        <c:numFmt formatCode="0%" sourceLinked="0"/>
        <c:majorTickMark val="out"/>
        <c:minorTickMark val="none"/>
        <c:tickLblPos val="nextTo"/>
        <c:crossAx val="1194040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932352795523206"/>
          <c:y val="0.45215659076311487"/>
          <c:w val="0.36011885306789482"/>
          <c:h val="0.29967279891594334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39726637943842"/>
          <c:y val="3.8007601918089037E-2"/>
          <c:w val="0.54957782399841526"/>
          <c:h val="0.8708619579965634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wgospdom!$B$11</c:f>
              <c:strCache>
                <c:ptCount val="1"/>
                <c:pt idx="0">
                  <c:v>posiada w domu i korzysta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wgospdom!$G$10:$J$10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wgospdom!$G$11:$J$11</c:f>
              <c:numCache>
                <c:formatCode>0.0</c:formatCode>
                <c:ptCount val="4"/>
                <c:pt idx="0">
                  <c:v>33.496273739883001</c:v>
                </c:pt>
                <c:pt idx="1">
                  <c:v>46.4</c:v>
                </c:pt>
                <c:pt idx="2">
                  <c:v>56.4</c:v>
                </c:pt>
                <c:pt idx="3">
                  <c:v>60.8</c:v>
                </c:pt>
              </c:numCache>
            </c:numRef>
          </c:val>
        </c:ser>
        <c:ser>
          <c:idx val="1"/>
          <c:order val="1"/>
          <c:tx>
            <c:strRef>
              <c:f>wgospdom!$B$12</c:f>
              <c:strCache>
                <c:ptCount val="1"/>
                <c:pt idx="0">
                  <c:v>nie posiada w domu, ale korzysta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wgospdom!$G$10:$J$10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wgospdom!$G$12:$J$12</c:f>
              <c:numCache>
                <c:formatCode>0.0</c:formatCode>
                <c:ptCount val="4"/>
                <c:pt idx="0">
                  <c:v>8.3981088228223424</c:v>
                </c:pt>
                <c:pt idx="1">
                  <c:v>4.5</c:v>
                </c:pt>
                <c:pt idx="2">
                  <c:v>3.6</c:v>
                </c:pt>
                <c:pt idx="3">
                  <c:v>2.4</c:v>
                </c:pt>
              </c:numCache>
            </c:numRef>
          </c:val>
        </c:ser>
        <c:ser>
          <c:idx val="2"/>
          <c:order val="2"/>
          <c:tx>
            <c:strRef>
              <c:f>wgospdom!$B$13</c:f>
              <c:strCache>
                <c:ptCount val="1"/>
                <c:pt idx="0">
                  <c:v>posiada w domu, ale nie korzysta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wgospdom!$G$10:$J$10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wgospdom!$G$13:$J$13</c:f>
              <c:numCache>
                <c:formatCode>0.0</c:formatCode>
                <c:ptCount val="4"/>
                <c:pt idx="0">
                  <c:v>10.794134145364211</c:v>
                </c:pt>
                <c:pt idx="1">
                  <c:v>13.1</c:v>
                </c:pt>
                <c:pt idx="2">
                  <c:v>14.1</c:v>
                </c:pt>
                <c:pt idx="3">
                  <c:v>14.9</c:v>
                </c:pt>
              </c:numCache>
            </c:numRef>
          </c:val>
        </c:ser>
        <c:ser>
          <c:idx val="3"/>
          <c:order val="3"/>
          <c:tx>
            <c:strRef>
              <c:f>wgospdom!$B$14</c:f>
              <c:strCache>
                <c:ptCount val="1"/>
                <c:pt idx="0">
                  <c:v>nie posiada i nie korzysta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wgospdom!$G$10:$J$10</c:f>
              <c:numCache>
                <c:formatCode>General</c:formatCode>
                <c:ptCount val="4"/>
                <c:pt idx="0">
                  <c:v>2007</c:v>
                </c:pt>
                <c:pt idx="1">
                  <c:v>2009</c:v>
                </c:pt>
                <c:pt idx="2">
                  <c:v>2011</c:v>
                </c:pt>
                <c:pt idx="3">
                  <c:v>2013</c:v>
                </c:pt>
              </c:numCache>
            </c:numRef>
          </c:cat>
          <c:val>
            <c:numRef>
              <c:f>wgospdom!$G$14:$J$14</c:f>
              <c:numCache>
                <c:formatCode>0.0</c:formatCode>
                <c:ptCount val="4"/>
                <c:pt idx="0">
                  <c:v>47.311483291930443</c:v>
                </c:pt>
                <c:pt idx="1">
                  <c:v>36</c:v>
                </c:pt>
                <c:pt idx="2">
                  <c:v>25.9</c:v>
                </c:pt>
                <c:pt idx="3">
                  <c:v>21.9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119526912"/>
        <c:axId val="119528448"/>
      </c:barChart>
      <c:catAx>
        <c:axId val="119526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19528448"/>
        <c:crosses val="autoZero"/>
        <c:auto val="1"/>
        <c:lblAlgn val="ctr"/>
        <c:lblOffset val="100"/>
        <c:noMultiLvlLbl val="0"/>
      </c:catAx>
      <c:valAx>
        <c:axId val="11952844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19526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641830016430707"/>
          <c:y val="5.5399922624201743E-2"/>
          <c:w val="0.28538570851441253"/>
          <c:h val="0.85762742647255397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pl-PL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F751B-5072-4FC8-91FF-F10632F87BBA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BF744-E445-4444-A171-626FFD5DCEFE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304769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23DEAA-FC68-4959-9559-78619A35E12D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5979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880425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1355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78745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62837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51356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375619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8823754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41290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55389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91879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079597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917824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3942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19849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181332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4974367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223014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6182293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537516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29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53397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158496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33638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305142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283757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8170908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0506194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2893252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717411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5293974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383671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23235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2521368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41768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230602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967468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0613387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56794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8353253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46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3471642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A23DEAA-FC68-4959-9559-78619A35E12D}" type="slidenum">
              <a:rPr lang="pl-PL">
                <a:solidFill>
                  <a:prstClr val="black"/>
                </a:solidFill>
              </a:rPr>
              <a:pPr/>
              <a:t>47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557581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47940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084355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71820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BF744-E445-4444-A171-626FFD5DCEFE}" type="slidenum">
              <a:rPr lang="pl-PL" smtClean="0"/>
              <a:pPr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24591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255F6-E080-4400-87E6-C517EED963BC}" type="datetimeFigureOut">
              <a:rPr lang="pl-PL" smtClean="0"/>
              <a:pPr/>
              <a:t>2013-06-26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4E154-7E27-4EE0-BADB-D3A8E9DC0FA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830263" y="1124744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tx2"/>
                </a:solidFill>
              </a:rPr>
              <a:t>DIAGNOZA SPOŁECZNA 2013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16063" y="2720975"/>
            <a:ext cx="6400800" cy="7207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www.diagnoza.com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Dominik Batorski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PAP konferencja prasowa 26.06.2013</a:t>
            </a:r>
            <a:endParaRPr lang="pl-PL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latin typeface="Arial" charset="0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/>
            <a:r>
              <a:rPr lang="pl-PL" sz="800">
                <a:latin typeface="Arial" charset="0"/>
                <a:ea typeface="Times New Roman" pitchFamily="18" charset="0"/>
              </a:rPr>
              <a:t>NARODOWE CENTRUM NAUKI</a:t>
            </a:r>
            <a:r>
              <a:rPr lang="pl-PL" sz="1000">
                <a:latin typeface="Arial" charset="0"/>
                <a:ea typeface="Times New Roman" pitchFamily="18" charset="0"/>
              </a:rPr>
              <a:t> </a:t>
            </a:r>
            <a:endParaRPr lang="pl-PL">
              <a:latin typeface="Arial" charset="0"/>
              <a:ea typeface="Times New Roman" pitchFamily="18" charset="0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Rewolucja Mobilna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Upowszechnienie technologii mobilnych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Ponad 87% Polaków ma telefon komórkowy. Nieco ponad 25% posiada </a:t>
            </a:r>
            <a:r>
              <a:rPr lang="pl-PL" dirty="0" err="1" smtClean="0"/>
              <a:t>smartfona</a:t>
            </a:r>
            <a:r>
              <a:rPr lang="pl-PL" dirty="0" smtClean="0"/>
              <a:t>.</a:t>
            </a:r>
          </a:p>
          <a:p>
            <a:r>
              <a:rPr lang="pl-PL" dirty="0" smtClean="0"/>
              <a:t>Laptopy są popularniejsze od komputerów stacjonarnych. </a:t>
            </a:r>
          </a:p>
          <a:p>
            <a:r>
              <a:rPr lang="pl-PL" dirty="0" smtClean="0"/>
              <a:t>Szybki wzrost popularności tabletów.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Korzystanie z Internetu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Dostęp a korzystanie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Dostęp do internetu w domu ma </a:t>
            </a:r>
            <a:r>
              <a:rPr lang="pl-PL" dirty="0" smtClean="0">
                <a:solidFill>
                  <a:srgbClr val="FF0000"/>
                </a:solidFill>
              </a:rPr>
              <a:t>75,7%</a:t>
            </a:r>
            <a:r>
              <a:rPr lang="pl-PL" dirty="0" smtClean="0"/>
              <a:t> Polaków w wieku 16 i więcej lat. </a:t>
            </a:r>
          </a:p>
          <a:p>
            <a:r>
              <a:rPr lang="pl-PL" dirty="0" smtClean="0"/>
              <a:t>Jednak nie wszyscy z tego korzystają – aż </a:t>
            </a:r>
            <a:r>
              <a:rPr lang="pl-PL" dirty="0" smtClean="0">
                <a:solidFill>
                  <a:srgbClr val="FF0000"/>
                </a:solidFill>
              </a:rPr>
              <a:t>14,9%</a:t>
            </a:r>
            <a:r>
              <a:rPr lang="pl-PL" dirty="0" smtClean="0"/>
              <a:t> nie używa internetu mimo posiadania dostępu w domu. Jest to ponad 40% niekorzystających z sieci.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Dostęp a korzystanie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Dostęp a korzystanie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Korzystanie z komputerów, internetu i komórek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Korzystanie z internetu wśród dzieci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Symbol zastępczy zawartości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KTO Korzysta z INternetu?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Uwarunkowania korzystania:</a:t>
            </a:r>
            <a:br>
              <a:rPr lang="pl-PL" dirty="0" smtClean="0"/>
            </a:br>
            <a:r>
              <a:rPr lang="pl-PL" dirty="0" smtClean="0"/>
              <a:t>wiek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Komputery i dostęp do internetu w gospodarstwach domowych 2013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Struktura użytkowników i osób niekorzystających wg wieku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Uwarunkowania korzystania:</a:t>
            </a:r>
            <a:br>
              <a:rPr lang="pl-PL" dirty="0" smtClean="0"/>
            </a:br>
            <a:r>
              <a:rPr lang="pl-PL" dirty="0" smtClean="0"/>
              <a:t>wykształcenie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Uwarunkowania korzystania: </a:t>
            </a:r>
            <a:br>
              <a:rPr lang="pl-PL" dirty="0" smtClean="0"/>
            </a:br>
            <a:r>
              <a:rPr lang="pl-PL" dirty="0" smtClean="0"/>
              <a:t>dochody na osobę w GD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Uwarunkowania korzystania: </a:t>
            </a:r>
            <a:br>
              <a:rPr lang="pl-PL" dirty="0" smtClean="0"/>
            </a:br>
            <a:r>
              <a:rPr lang="pl-PL" dirty="0" smtClean="0"/>
              <a:t>status społeczno-zawodowy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Uwarunkowania korzystania:</a:t>
            </a:r>
            <a:br>
              <a:rPr lang="pl-PL" dirty="0" smtClean="0"/>
            </a:br>
            <a:r>
              <a:rPr lang="pl-PL" dirty="0" smtClean="0"/>
              <a:t>wielkość miejsca zamieszkania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Kompetencje użytkowników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Internet jako jedyne zastosowanie komputera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Nieco ponad 30% korzystających z komputera nie ma nawet podstawowych umiejętności jego obsługi. </a:t>
            </a:r>
          </a:p>
          <a:p>
            <a:pPr lvl="1"/>
            <a:r>
              <a:rPr lang="pl-PL" dirty="0" smtClean="0"/>
              <a:t>Osoby te korzystają praktycznie wyłącznie z internetu. </a:t>
            </a:r>
          </a:p>
          <a:p>
            <a:r>
              <a:rPr lang="pl-PL" dirty="0" smtClean="0"/>
              <a:t>Ze względu na coraz większą grupę użytkowników, którzy używają wyłącznie internetu, przeciętne umiejętności korzystania z komputera są wśród użytkowników coraz niższe.</a:t>
            </a:r>
            <a:endParaRPr lang="pl-PL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Umiejętności korzystania z komputera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Umiejętności korzystania z komputera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Sposoby korzystania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Typ dostawcy internetu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Zakupy w Sieci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Zakupy w sieci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pl-PL" dirty="0" smtClean="0"/>
              <a:t>Rośnie odsetek osób, które robią zakupy przez internet. </a:t>
            </a:r>
          </a:p>
          <a:p>
            <a:pPr lvl="1"/>
            <a:r>
              <a:rPr lang="pl-PL" dirty="0" smtClean="0"/>
              <a:t>Dotychczas ponad 70% użytkowników kupiło coś w sieci.</a:t>
            </a:r>
          </a:p>
          <a:p>
            <a:pPr lvl="1"/>
            <a:r>
              <a:rPr lang="pl-PL" dirty="0" smtClean="0"/>
              <a:t>Regularnie w sieci kupuje około 30% internautów.</a:t>
            </a:r>
          </a:p>
          <a:p>
            <a:r>
              <a:rPr lang="pl-PL" dirty="0" smtClean="0"/>
              <a:t>Nieco mniej popularne niż przed dwoma laty są aukcje internetowe.</a:t>
            </a:r>
            <a:endParaRPr lang="pl-PL" dirty="0"/>
          </a:p>
        </p:txBody>
      </p:sp>
      <p:graphicFrame>
        <p:nvGraphicFramePr>
          <p:cNvPr id="7" name="Symbol zastępczy zawartości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17227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Zakupy w Polsce i zagranicą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Zakupy w internecie robione są przede wszystkim w sklepach z Polski, ale 38% internautów kupowało też zagranicą. </a:t>
            </a:r>
          </a:p>
          <a:p>
            <a:r>
              <a:rPr lang="pl-PL" dirty="0" smtClean="0"/>
              <a:t>W okresie jednego tygodnia około 11% użytkowników kupuje produkty i usługi spoza Polski. 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Sposoby korzystania z internetu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Podstawowe 4 wymiary w sposobach korzystania z internetu:</a:t>
            </a:r>
          </a:p>
          <a:p>
            <a:pPr lvl="1"/>
            <a:r>
              <a:rPr lang="pl-PL" dirty="0" smtClean="0"/>
              <a:t>Wszechstronność korzystania</a:t>
            </a:r>
          </a:p>
          <a:p>
            <a:pPr lvl="1"/>
            <a:r>
              <a:rPr lang="pl-PL" dirty="0" smtClean="0"/>
              <a:t>Zastosowania związane z komunikacją i relacjami społecznymi (też serwisy społecznościowe)</a:t>
            </a:r>
          </a:p>
          <a:p>
            <a:pPr lvl="1"/>
            <a:r>
              <a:rPr lang="pl-PL" dirty="0" smtClean="0"/>
              <a:t>Zastosowania zawodowe i ekonomiczne – praca, bankowość elektroniczna, zakupy</a:t>
            </a:r>
          </a:p>
          <a:p>
            <a:pPr lvl="1"/>
            <a:r>
              <a:rPr lang="pl-PL" dirty="0" smtClean="0"/>
              <a:t>Rozrywka (gry, muzyka, filmy)</a:t>
            </a:r>
            <a:endParaRPr lang="pl-PL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płeć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wykształcenie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wiek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wiek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miejsce zamieszkania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Powody braku dostępu do internetu </a:t>
            </a:r>
            <a:br>
              <a:rPr lang="pl-PL" dirty="0" smtClean="0"/>
            </a:br>
            <a:r>
              <a:rPr lang="pl-PL" dirty="0" smtClean="0"/>
              <a:t>w gospodarstwach domowych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412776"/>
          <a:ext cx="82296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dochody na osobę w GD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Zróżnicowanie sposobów korzystania z internetu: status zawodowy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Internet a praca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Internauci są znacznie aktywniejsi </a:t>
            </a:r>
            <a:br>
              <a:rPr lang="pl-PL" dirty="0" smtClean="0"/>
            </a:br>
            <a:r>
              <a:rPr lang="pl-PL" dirty="0" smtClean="0"/>
              <a:t>na rynku pracy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Symbol zastępczy zawartości 5"/>
          <p:cNvGraphicFramePr>
            <a:graphicFrameLocks noGrp="1"/>
          </p:cNvGraphicFramePr>
          <p:nvPr>
            <p:ph sz="half" idx="1"/>
          </p:nvPr>
        </p:nvGraphicFramePr>
        <p:xfrm>
          <a:off x="323528" y="1600200"/>
          <a:ext cx="4248472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pl-PL" dirty="0" smtClean="0"/>
              <a:t>Przyczyny zmian miejsca pracy </a:t>
            </a:r>
            <a:br>
              <a:rPr lang="pl-PL" dirty="0" smtClean="0"/>
            </a:br>
            <a:r>
              <a:rPr lang="pl-PL" dirty="0" smtClean="0"/>
              <a:t>- większa mobilność internautów</a:t>
            </a:r>
            <a:endParaRPr lang="pl-PL" dirty="0"/>
          </a:p>
        </p:txBody>
      </p:sp>
      <p:graphicFrame>
        <p:nvGraphicFramePr>
          <p:cNvPr id="9" name="Symbol zastępczy zawartości 8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Praca w domu a tygodniowy czas pracy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Korzystanie z domowego komputera i internetu do pracy jest często związane z poświęcaniem więcej czasu w tygodniu na pracę zawodową. 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Czy praca w domu pogarsza relacje </a:t>
            </a:r>
            <a:br>
              <a:rPr lang="pl-PL" dirty="0" smtClean="0"/>
            </a:br>
            <a:r>
              <a:rPr lang="pl-PL" dirty="0" smtClean="0"/>
              <a:t>w rodzinie?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l-PL" dirty="0" smtClean="0"/>
              <a:t>Osoby więcej pracujące w domu częściej stykają się z „oczekiwaniami współmałżonków, którym nie są w stanie sprostać”.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899592" y="1988840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tx2"/>
                </a:solidFill>
              </a:rPr>
              <a:t>DZIĘKUJĘ ZA UWAGĘ</a:t>
            </a: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/>
            <a:r>
              <a:rPr lang="pl-PL" sz="800">
                <a:solidFill>
                  <a:prstClr val="black"/>
                </a:solidFill>
                <a:latin typeface="Arial" charset="0"/>
                <a:ea typeface="Times New Roman" pitchFamily="18" charset="0"/>
              </a:rPr>
              <a:t>NARODOWE CENTRUM NAUKI</a:t>
            </a:r>
            <a:r>
              <a:rPr lang="pl-PL" sz="1000">
                <a:solidFill>
                  <a:prstClr val="black"/>
                </a:solidFill>
                <a:latin typeface="Arial" charset="0"/>
                <a:ea typeface="Times New Roman" pitchFamily="18" charset="0"/>
              </a:rPr>
              <a:t> </a:t>
            </a:r>
            <a:endParaRPr lang="pl-PL">
              <a:solidFill>
                <a:prstClr val="black"/>
              </a:solidFill>
              <a:latin typeface="Arial" charset="0"/>
              <a:ea typeface="Times New Roman" pitchFamily="18" charset="0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01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Internet </a:t>
            </a:r>
            <a:r>
              <a:rPr lang="pl-PL" dirty="0" err="1" smtClean="0"/>
              <a:t>vs</a:t>
            </a:r>
            <a:r>
              <a:rPr lang="pl-PL" dirty="0" smtClean="0"/>
              <a:t>. TV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To nie koniec telewizji!</a:t>
            </a:r>
            <a:endParaRPr lang="pl-PL" dirty="0"/>
          </a:p>
        </p:txBody>
      </p:sp>
      <p:graphicFrame>
        <p:nvGraphicFramePr>
          <p:cNvPr id="6" name="Symbol zastępczy zawartości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smtClean="0"/>
              <a:t>Czas spędzany przed telewizorem wśród internautów i niekorzystających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Oglądanie w sieci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Część internautów ogląda video w sieci, choć daleko jeszcze do powszechnego oglądania w sieci.</a:t>
            </a:r>
          </a:p>
          <a:p>
            <a:r>
              <a:rPr lang="pl-PL" dirty="0" smtClean="0"/>
              <a:t>Czy oglądanie telewizji i video w sieci oraz ściąganie filmów przyczyniają się do spadku oglądalności tradycyjnej TV?</a:t>
            </a:r>
            <a:endParaRPr lang="pl-PL" dirty="0"/>
          </a:p>
        </p:txBody>
      </p:sp>
      <p:graphicFrame>
        <p:nvGraphicFramePr>
          <p:cNvPr id="5" name="Symbol zastępczy zawartości 4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Oglądanie TV a oglądanie w sieci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712</Words>
  <Application>Microsoft Office PowerPoint</Application>
  <PresentationFormat>Pokaz na ekranie (4:3)</PresentationFormat>
  <Paragraphs>151</Paragraphs>
  <Slides>47</Slides>
  <Notes>47</Notes>
  <HiddenSlides>3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47</vt:i4>
      </vt:variant>
    </vt:vector>
  </HeadingPairs>
  <TitlesOfParts>
    <vt:vector size="48" baseType="lpstr">
      <vt:lpstr>Motyw pakietu Office</vt:lpstr>
      <vt:lpstr>DIAGNOZA SPOŁECZNA 2013</vt:lpstr>
      <vt:lpstr>Komputery i dostęp do internetu w gospodarstwach domowych 2013</vt:lpstr>
      <vt:lpstr>Typ dostawcy internetu</vt:lpstr>
      <vt:lpstr>Powody braku dostępu do internetu  w gospodarstwach domowych</vt:lpstr>
      <vt:lpstr>Internet vs. TV</vt:lpstr>
      <vt:lpstr>To nie koniec telewizji!</vt:lpstr>
      <vt:lpstr>Czas spędzany przed telewizorem wśród internautów i niekorzystających</vt:lpstr>
      <vt:lpstr>Oglądanie w sieci</vt:lpstr>
      <vt:lpstr>Oglądanie TV a oglądanie w sieci</vt:lpstr>
      <vt:lpstr>Rewolucja Mobilna</vt:lpstr>
      <vt:lpstr>Upowszechnienie technologii mobilnych</vt:lpstr>
      <vt:lpstr>Korzystanie z Internetu</vt:lpstr>
      <vt:lpstr>Dostęp a korzystanie</vt:lpstr>
      <vt:lpstr>Dostęp a korzystanie</vt:lpstr>
      <vt:lpstr>Dostęp a korzystanie</vt:lpstr>
      <vt:lpstr>Korzystanie z komputerów, internetu i komórek</vt:lpstr>
      <vt:lpstr>Korzystanie z internetu wśród dzieci</vt:lpstr>
      <vt:lpstr>KTO Korzysta z INternetu?</vt:lpstr>
      <vt:lpstr>Uwarunkowania korzystania: wiek</vt:lpstr>
      <vt:lpstr>Struktura użytkowników i osób niekorzystających wg wieku</vt:lpstr>
      <vt:lpstr>Uwarunkowania korzystania: wykształcenie</vt:lpstr>
      <vt:lpstr>Uwarunkowania korzystania:  dochody na osobę w GD</vt:lpstr>
      <vt:lpstr>Uwarunkowania korzystania:  status społeczno-zawodowy</vt:lpstr>
      <vt:lpstr>Uwarunkowania korzystania: wielkość miejsca zamieszkania</vt:lpstr>
      <vt:lpstr>Kompetencje użytkowników</vt:lpstr>
      <vt:lpstr>Internet jako jedyne zastosowanie komputera</vt:lpstr>
      <vt:lpstr>Umiejętności korzystania z komputera</vt:lpstr>
      <vt:lpstr>Umiejętności korzystania z komputera</vt:lpstr>
      <vt:lpstr>Sposoby korzystania</vt:lpstr>
      <vt:lpstr>Prezentacja programu PowerPoint</vt:lpstr>
      <vt:lpstr>Zakupy w Sieci</vt:lpstr>
      <vt:lpstr>Zakupy w sieci</vt:lpstr>
      <vt:lpstr>Zakupy w Polsce i zagranicą</vt:lpstr>
      <vt:lpstr>Sposoby korzystania z internetu</vt:lpstr>
      <vt:lpstr>Zróżnicowanie sposobów korzystania z internetu: płeć</vt:lpstr>
      <vt:lpstr>Zróżnicowanie sposobów korzystania z internetu: wykształcenie</vt:lpstr>
      <vt:lpstr>Zróżnicowanie sposobów korzystania z internetu: wiek</vt:lpstr>
      <vt:lpstr>Zróżnicowanie sposobów korzystania z internetu: wiek</vt:lpstr>
      <vt:lpstr>Zróżnicowanie sposobów korzystania z internetu: miejsce zamieszkania</vt:lpstr>
      <vt:lpstr>Zróżnicowanie sposobów korzystania z internetu: dochody na osobę w GD</vt:lpstr>
      <vt:lpstr>Zróżnicowanie sposobów korzystania z internetu: status zawodowy</vt:lpstr>
      <vt:lpstr>Internet a praca</vt:lpstr>
      <vt:lpstr>Internauci są znacznie aktywniejsi  na rynku pracy</vt:lpstr>
      <vt:lpstr>Przyczyny zmian miejsca pracy  - większa mobilność internautów</vt:lpstr>
      <vt:lpstr>Praca w domu a tygodniowy czas pracy</vt:lpstr>
      <vt:lpstr>Czy praca w domu pogarsza relacje  w rodzinie?</vt:lpstr>
      <vt:lpstr>DZIĘKUJĘ ZA UWAGĘ</vt:lpstr>
    </vt:vector>
  </TitlesOfParts>
  <Company>ICM UW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Diagnoza społeczna 2013</dc:title>
  <dc:creator>ICM UW</dc:creator>
  <cp:lastModifiedBy>czapinski</cp:lastModifiedBy>
  <cp:revision>46</cp:revision>
  <dcterms:created xsi:type="dcterms:W3CDTF">2013-06-22T17:40:51Z</dcterms:created>
  <dcterms:modified xsi:type="dcterms:W3CDTF">2013-06-26T06:01:32Z</dcterms:modified>
</cp:coreProperties>
</file>