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8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9.xml" ContentType="application/vnd.openxmlformats-officedocument.presentationml.notesSl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notesSlides/notesSlide10.xml" ContentType="application/vnd.openxmlformats-officedocument.presentationml.notesSl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notesSlides/notesSlide11.xml" ContentType="application/vnd.openxmlformats-officedocument.presentationml.notesSl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notesSlides/notesSlide12.xml" ContentType="application/vnd.openxmlformats-officedocument.presentationml.notesSl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notesSlides/notesSlide13.xml" ContentType="application/vnd.openxmlformats-officedocument.presentationml.notesSl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notesSlides/notesSlide16.xml" ContentType="application/vnd.openxmlformats-officedocument.presentationml.notesSlide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ppt/notesSlides/notesSlide17.xml" ContentType="application/vnd.openxmlformats-officedocument.presentationml.notesSlide+xml"/>
  <Override PartName="/ppt/charts/chart12.xml" ContentType="application/vnd.openxmlformats-officedocument.drawingml.chart+xml"/>
  <Override PartName="/ppt/theme/themeOverride12.xml" ContentType="application/vnd.openxmlformats-officedocument.themeOverride+xml"/>
  <Override PartName="/ppt/notesSlides/notesSlide18.xml" ContentType="application/vnd.openxmlformats-officedocument.presentationml.notesSlide+xml"/>
  <Override PartName="/ppt/charts/chart13.xml" ContentType="application/vnd.openxmlformats-officedocument.drawingml.chart+xml"/>
  <Override PartName="/ppt/theme/themeOverride13.xml" ContentType="application/vnd.openxmlformats-officedocument.themeOverride+xml"/>
  <Override PartName="/ppt/notesSlides/notesSlide19.xml" ContentType="application/vnd.openxmlformats-officedocument.presentationml.notesSlide+xml"/>
  <Override PartName="/ppt/charts/chart14.xml" ContentType="application/vnd.openxmlformats-officedocument.drawingml.chart+xml"/>
  <Override PartName="/ppt/theme/themeOverride14.xml" ContentType="application/vnd.openxmlformats-officedocument.themeOverride+xml"/>
  <Override PartName="/ppt/notesSlides/notesSlide20.xml" ContentType="application/vnd.openxmlformats-officedocument.presentationml.notesSlide+xml"/>
  <Override PartName="/ppt/charts/chart15.xml" ContentType="application/vnd.openxmlformats-officedocument.drawingml.chart+xml"/>
  <Override PartName="/ppt/theme/themeOverride15.xml" ContentType="application/vnd.openxmlformats-officedocument.themeOverride+xml"/>
  <Override PartName="/ppt/notesSlides/notesSlide21.xml" ContentType="application/vnd.openxmlformats-officedocument.presentationml.notesSlide+xml"/>
  <Override PartName="/ppt/charts/chart16.xml" ContentType="application/vnd.openxmlformats-officedocument.drawingml.chart+xml"/>
  <Override PartName="/ppt/theme/themeOverride16.xml" ContentType="application/vnd.openxmlformats-officedocument.themeOverride+xml"/>
  <Override PartName="/ppt/notesSlides/notesSlide22.xml" ContentType="application/vnd.openxmlformats-officedocument.presentationml.notesSlide+xml"/>
  <Override PartName="/ppt/charts/chart17.xml" ContentType="application/vnd.openxmlformats-officedocument.drawingml.chart+xml"/>
  <Override PartName="/ppt/theme/themeOverride17.xml" ContentType="application/vnd.openxmlformats-officedocument.themeOverride+xml"/>
  <Override PartName="/ppt/notesSlides/notesSlide23.xml" ContentType="application/vnd.openxmlformats-officedocument.presentationml.notesSlide+xml"/>
  <Override PartName="/ppt/charts/chart18.xml" ContentType="application/vnd.openxmlformats-officedocument.drawingml.chart+xml"/>
  <Override PartName="/ppt/theme/themeOverride18.xml" ContentType="application/vnd.openxmlformats-officedocument.themeOverr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rts/chart19.xml" ContentType="application/vnd.openxmlformats-officedocument.drawingml.chart+xml"/>
  <Override PartName="/ppt/theme/themeOverride19.xml" ContentType="application/vnd.openxmlformats-officedocument.themeOverride+xml"/>
  <Override PartName="/ppt/notesSlides/notesSlide26.xml" ContentType="application/vnd.openxmlformats-officedocument.presentationml.notesSlide+xml"/>
  <Override PartName="/ppt/charts/chart20.xml" ContentType="application/vnd.openxmlformats-officedocument.drawingml.chart+xml"/>
  <Override PartName="/ppt/theme/themeOverride20.xml" ContentType="application/vnd.openxmlformats-officedocument.themeOverride+xml"/>
  <Override PartName="/ppt/notesSlides/notesSlide27.xml" ContentType="application/vnd.openxmlformats-officedocument.presentationml.notesSlide+xml"/>
  <Override PartName="/ppt/charts/chart21.xml" ContentType="application/vnd.openxmlformats-officedocument.drawingml.chart+xml"/>
  <Override PartName="/ppt/theme/themeOverride21.xml" ContentType="application/vnd.openxmlformats-officedocument.themeOverride+xml"/>
  <Override PartName="/ppt/notesSlides/notesSlide28.xml" ContentType="application/vnd.openxmlformats-officedocument.presentationml.notesSlide+xml"/>
  <Override PartName="/ppt/charts/chart22.xml" ContentType="application/vnd.openxmlformats-officedocument.drawingml.chart+xml"/>
  <Override PartName="/ppt/theme/themeOverride22.xml" ContentType="application/vnd.openxmlformats-officedocument.themeOverride+xml"/>
  <Override PartName="/ppt/notesSlides/notesSlide29.xml" ContentType="application/vnd.openxmlformats-officedocument.presentationml.notesSlide+xml"/>
  <Override PartName="/ppt/charts/chart23.xml" ContentType="application/vnd.openxmlformats-officedocument.drawingml.chart+xml"/>
  <Override PartName="/ppt/theme/themeOverride23.xml" ContentType="application/vnd.openxmlformats-officedocument.themeOverr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charts/chart24.xml" ContentType="application/vnd.openxmlformats-officedocument.drawingml.chart+xml"/>
  <Override PartName="/ppt/theme/themeOverride24.xml" ContentType="application/vnd.openxmlformats-officedocument.themeOverr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charts/chart25.xml" ContentType="application/vnd.openxmlformats-officedocument.drawingml.chart+xml"/>
  <Override PartName="/ppt/theme/themeOverride25.xml" ContentType="application/vnd.openxmlformats-officedocument.themeOverr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charts/chart26.xml" ContentType="application/vnd.openxmlformats-officedocument.drawingml.chart+xml"/>
  <Override PartName="/ppt/theme/themeOverride26.xml" ContentType="application/vnd.openxmlformats-officedocument.themeOverride+xml"/>
  <Override PartName="/ppt/notesSlides/notesSlide38.xml" ContentType="application/vnd.openxmlformats-officedocument.presentationml.notesSlide+xml"/>
  <Override PartName="/ppt/charts/chart27.xml" ContentType="application/vnd.openxmlformats-officedocument.drawingml.chart+xml"/>
  <Override PartName="/ppt/theme/themeOverride27.xml" ContentType="application/vnd.openxmlformats-officedocument.themeOverride+xml"/>
  <Override PartName="/ppt/notesSlides/notesSlide39.xml" ContentType="application/vnd.openxmlformats-officedocument.presentationml.notesSlide+xml"/>
  <Override PartName="/ppt/charts/chart28.xml" ContentType="application/vnd.openxmlformats-officedocument.drawingml.chart+xml"/>
  <Override PartName="/ppt/theme/themeOverride28.xml" ContentType="application/vnd.openxmlformats-officedocument.themeOverride+xml"/>
  <Override PartName="/ppt/notesSlides/notesSlide40.xml" ContentType="application/vnd.openxmlformats-officedocument.presentationml.notesSlide+xml"/>
  <Override PartName="/ppt/charts/chart29.xml" ContentType="application/vnd.openxmlformats-officedocument.drawingml.chart+xml"/>
  <Override PartName="/ppt/theme/themeOverride29.xml" ContentType="application/vnd.openxmlformats-officedocument.themeOverride+xml"/>
  <Override PartName="/ppt/notesSlides/notesSlide41.xml" ContentType="application/vnd.openxmlformats-officedocument.presentationml.notesSlide+xml"/>
  <Override PartName="/ppt/charts/chart30.xml" ContentType="application/vnd.openxmlformats-officedocument.drawingml.chart+xml"/>
  <Override PartName="/ppt/theme/themeOverride30.xml" ContentType="application/vnd.openxmlformats-officedocument.themeOverr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charts/chart31.xml" ContentType="application/vnd.openxmlformats-officedocument.drawingml.chart+xml"/>
  <Override PartName="/ppt/theme/themeOverride31.xml" ContentType="application/vnd.openxmlformats-officedocument.themeOverride+xml"/>
  <Override PartName="/ppt/notesSlides/notesSlide45.xml" ContentType="application/vnd.openxmlformats-officedocument.presentationml.notesSlide+xml"/>
  <Override PartName="/ppt/charts/chart32.xml" ContentType="application/vnd.openxmlformats-officedocument.drawingml.chart+xml"/>
  <Override PartName="/ppt/theme/themeOverride32.xml" ContentType="application/vnd.openxmlformats-officedocument.themeOverride+xml"/>
  <Override PartName="/ppt/notesSlides/notesSlide46.xml" ContentType="application/vnd.openxmlformats-officedocument.presentationml.notesSlide+xml"/>
  <Override PartName="/ppt/charts/chart33.xml" ContentType="application/vnd.openxmlformats-officedocument.drawingml.chart+xml"/>
  <Override PartName="/ppt/theme/themeOverride33.xml" ContentType="application/vnd.openxmlformats-officedocument.themeOverr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charts/chart34.xml" ContentType="application/vnd.openxmlformats-officedocument.drawingml.chart+xml"/>
  <Override PartName="/ppt/drawings/drawing1.xml" ContentType="application/vnd.openxmlformats-officedocument.drawingml.chartshapes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1"/>
  </p:notesMasterIdLst>
  <p:handoutMasterIdLst>
    <p:handoutMasterId r:id="rId52"/>
  </p:handoutMasterIdLst>
  <p:sldIdLst>
    <p:sldId id="256" r:id="rId2"/>
    <p:sldId id="295" r:id="rId3"/>
    <p:sldId id="296" r:id="rId4"/>
    <p:sldId id="262" r:id="rId5"/>
    <p:sldId id="306" r:id="rId6"/>
    <p:sldId id="257" r:id="rId7"/>
    <p:sldId id="258" r:id="rId8"/>
    <p:sldId id="259" r:id="rId9"/>
    <p:sldId id="260" r:id="rId10"/>
    <p:sldId id="305" r:id="rId11"/>
    <p:sldId id="261" r:id="rId12"/>
    <p:sldId id="297" r:id="rId13"/>
    <p:sldId id="265" r:id="rId14"/>
    <p:sldId id="266" r:id="rId15"/>
    <p:sldId id="298" r:id="rId16"/>
    <p:sldId id="282" r:id="rId17"/>
    <p:sldId id="283" r:id="rId18"/>
    <p:sldId id="268" r:id="rId19"/>
    <p:sldId id="270" r:id="rId20"/>
    <p:sldId id="271" r:id="rId21"/>
    <p:sldId id="272" r:id="rId22"/>
    <p:sldId id="273" r:id="rId23"/>
    <p:sldId id="301" r:id="rId24"/>
    <p:sldId id="302" r:id="rId25"/>
    <p:sldId id="311" r:id="rId26"/>
    <p:sldId id="312" r:id="rId27"/>
    <p:sldId id="313" r:id="rId28"/>
    <p:sldId id="276" r:id="rId29"/>
    <p:sldId id="284" r:id="rId30"/>
    <p:sldId id="275" r:id="rId31"/>
    <p:sldId id="278" r:id="rId32"/>
    <p:sldId id="279" r:id="rId33"/>
    <p:sldId id="280" r:id="rId34"/>
    <p:sldId id="287" r:id="rId35"/>
    <p:sldId id="294" r:id="rId36"/>
    <p:sldId id="274" r:id="rId37"/>
    <p:sldId id="307" r:id="rId38"/>
    <p:sldId id="299" r:id="rId39"/>
    <p:sldId id="303" r:id="rId40"/>
    <p:sldId id="304" r:id="rId41"/>
    <p:sldId id="308" r:id="rId42"/>
    <p:sldId id="290" r:id="rId43"/>
    <p:sldId id="289" r:id="rId44"/>
    <p:sldId id="263" r:id="rId45"/>
    <p:sldId id="264" r:id="rId46"/>
    <p:sldId id="285" r:id="rId47"/>
    <p:sldId id="300" r:id="rId48"/>
    <p:sldId id="293" r:id="rId49"/>
    <p:sldId id="310" r:id="rId50"/>
  </p:sldIdLst>
  <p:sldSz cx="9144000" cy="6858000" type="screen4x3"/>
  <p:notesSz cx="6794500" cy="99187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3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0.xlsx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1.xlsx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2.xlsx"/><Relationship Id="rId1" Type="http://schemas.openxmlformats.org/officeDocument/2006/relationships/themeOverride" Target="../theme/themeOverride12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3.xlsx"/><Relationship Id="rId1" Type="http://schemas.openxmlformats.org/officeDocument/2006/relationships/themeOverride" Target="../theme/themeOverride13.xm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4.xlsx"/><Relationship Id="rId1" Type="http://schemas.openxmlformats.org/officeDocument/2006/relationships/themeOverride" Target="../theme/themeOverride14.xm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5.xlsx"/><Relationship Id="rId1" Type="http://schemas.openxmlformats.org/officeDocument/2006/relationships/themeOverride" Target="../theme/themeOverride15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oleObject" Target="NULL" TargetMode="External"/><Relationship Id="rId1" Type="http://schemas.openxmlformats.org/officeDocument/2006/relationships/themeOverride" Target="../theme/themeOverride16.xml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6.xlsx"/><Relationship Id="rId1" Type="http://schemas.openxmlformats.org/officeDocument/2006/relationships/themeOverride" Target="../theme/themeOverride17.xml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7.xlsx"/><Relationship Id="rId1" Type="http://schemas.openxmlformats.org/officeDocument/2006/relationships/themeOverride" Target="../theme/themeOverride18.xml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8.xlsx"/><Relationship Id="rId1" Type="http://schemas.openxmlformats.org/officeDocument/2006/relationships/themeOverride" Target="../theme/themeOverride19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9.xlsx"/><Relationship Id="rId1" Type="http://schemas.openxmlformats.org/officeDocument/2006/relationships/themeOverride" Target="../theme/themeOverride20.xml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0.xlsx"/><Relationship Id="rId1" Type="http://schemas.openxmlformats.org/officeDocument/2006/relationships/themeOverride" Target="../theme/themeOverride21.xml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1.xlsx"/><Relationship Id="rId1" Type="http://schemas.openxmlformats.org/officeDocument/2006/relationships/themeOverride" Target="../theme/themeOverride22.xml"/></Relationships>
</file>

<file path=ppt/charts/_rels/chart2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2.xlsx"/><Relationship Id="rId1" Type="http://schemas.openxmlformats.org/officeDocument/2006/relationships/themeOverride" Target="../theme/themeOverride23.xml"/></Relationships>
</file>

<file path=ppt/charts/_rels/chart2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3.xlsx"/><Relationship Id="rId1" Type="http://schemas.openxmlformats.org/officeDocument/2006/relationships/themeOverride" Target="../theme/themeOverride24.xml"/></Relationships>
</file>

<file path=ppt/charts/_rels/chart2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4.xlsx"/><Relationship Id="rId1" Type="http://schemas.openxmlformats.org/officeDocument/2006/relationships/themeOverride" Target="../theme/themeOverride25.xml"/></Relationships>
</file>

<file path=ppt/charts/_rels/chart2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5.xlsx"/><Relationship Id="rId1" Type="http://schemas.openxmlformats.org/officeDocument/2006/relationships/themeOverride" Target="../theme/themeOverride26.xml"/></Relationships>
</file>

<file path=ppt/charts/_rels/chart2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6.xlsx"/><Relationship Id="rId1" Type="http://schemas.openxmlformats.org/officeDocument/2006/relationships/themeOverride" Target="../theme/themeOverride27.xml"/></Relationships>
</file>

<file path=ppt/charts/_rels/chart2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7.xlsx"/><Relationship Id="rId1" Type="http://schemas.openxmlformats.org/officeDocument/2006/relationships/themeOverride" Target="../theme/themeOverride28.xml"/></Relationships>
</file>

<file path=ppt/charts/_rels/chart2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8.xlsx"/><Relationship Id="rId1" Type="http://schemas.openxmlformats.org/officeDocument/2006/relationships/themeOverride" Target="../theme/themeOverride29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3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9.xlsx"/><Relationship Id="rId1" Type="http://schemas.openxmlformats.org/officeDocument/2006/relationships/themeOverride" Target="../theme/themeOverride30.xml"/></Relationships>
</file>

<file path=ppt/charts/_rels/chart3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0.xlsx"/><Relationship Id="rId1" Type="http://schemas.openxmlformats.org/officeDocument/2006/relationships/themeOverride" Target="../theme/themeOverride31.xml"/></Relationships>
</file>

<file path=ppt/charts/_rels/chart32.xml.rels><?xml version="1.0" encoding="UTF-8" standalone="yes"?>
<Relationships xmlns="http://schemas.openxmlformats.org/package/2006/relationships"><Relationship Id="rId2" Type="http://schemas.openxmlformats.org/officeDocument/2006/relationships/oleObject" Target="NULL" TargetMode="External"/><Relationship Id="rId1" Type="http://schemas.openxmlformats.org/officeDocument/2006/relationships/themeOverride" Target="../theme/themeOverride32.xml"/></Relationships>
</file>

<file path=ppt/charts/_rels/chart3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1.xlsx"/><Relationship Id="rId1" Type="http://schemas.openxmlformats.org/officeDocument/2006/relationships/themeOverride" Target="../theme/themeOverride33.xml"/></Relationships>
</file>

<file path=ppt/charts/_rels/chart3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32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9.xlsx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50767384891118617"/>
          <c:y val="4.3650793650793648E-2"/>
          <c:w val="0.46516261737676529"/>
          <c:h val="0.8820951154690569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Mężczyźni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Arkusz1!$A$2:$A$19</c:f>
              <c:strCache>
                <c:ptCount val="18"/>
                <c:pt idx="0">
                  <c:v>zbyt krótki urlop wychowawczy</c:v>
                </c:pt>
                <c:pt idx="1">
                  <c:v>zagrożenia dla dzieci (np. narkomanią, agresją, pedofilią itp)</c:v>
                </c:pt>
                <c:pt idx="2">
                  <c:v>niechętna dzieciom postawa partnera/partnerki</c:v>
                </c:pt>
                <c:pt idx="3">
                  <c:v>zbyt krótki urlop macierzyński</c:v>
                </c:pt>
                <c:pt idx="4">
                  <c:v>chęć robienia kariery zawodowej</c:v>
                </c:pt>
                <c:pt idx="5">
                  <c:v>dzieci odbierają swobodę życiową</c:v>
                </c:pt>
                <c:pt idx="6">
                  <c:v>brak miejsc lub wysokie opłaty w żłobkach i przedszkolach</c:v>
                </c:pt>
                <c:pt idx="7">
                  <c:v>dzieci to zbyt duża odpowiedzialność</c:v>
                </c:pt>
                <c:pt idx="8">
                  <c:v>zbyt niski zasiłek na urlopie macierzyński i/lub wychowawczym</c:v>
                </c:pt>
                <c:pt idx="9">
                  <c:v>zbytnie odraczanie decyzji o posiadaniu dziecka</c:v>
                </c:pt>
                <c:pt idx="10">
                  <c:v>ryzyko chorób genetycznych dziecka</c:v>
                </c:pt>
                <c:pt idx="11">
                  <c:v>trudność godzenia pracy i rodzicielstwa</c:v>
                </c:pt>
                <c:pt idx="12">
                  <c:v>brak odpowiedniego partnera/partnerki, na którym/której można polegać</c:v>
                </c:pt>
                <c:pt idx="13">
                  <c:v>niemożność zajścia w ciążę/poczęcia dziecka (bezpłodność)</c:v>
                </c:pt>
                <c:pt idx="14">
                  <c:v>złe warunki mieszkaniowe</c:v>
                </c:pt>
                <c:pt idx="15">
                  <c:v>wysokie koszty wychowania</c:v>
                </c:pt>
                <c:pt idx="16">
                  <c:v>przyszłość jest bardzo niepewna</c:v>
                </c:pt>
                <c:pt idx="17">
                  <c:v>trudne warunki materialne, brak pracy lub niepewność zatrudnienia</c:v>
                </c:pt>
              </c:strCache>
            </c:strRef>
          </c:cat>
          <c:val>
            <c:numRef>
              <c:f>Arkusz1!$B$2:$B$19</c:f>
              <c:numCache>
                <c:formatCode>General</c:formatCode>
                <c:ptCount val="18"/>
                <c:pt idx="0">
                  <c:v>2</c:v>
                </c:pt>
                <c:pt idx="1">
                  <c:v>2</c:v>
                </c:pt>
                <c:pt idx="2">
                  <c:v>4</c:v>
                </c:pt>
                <c:pt idx="3">
                  <c:v>3</c:v>
                </c:pt>
                <c:pt idx="4">
                  <c:v>4</c:v>
                </c:pt>
                <c:pt idx="5">
                  <c:v>8</c:v>
                </c:pt>
                <c:pt idx="6">
                  <c:v>7</c:v>
                </c:pt>
                <c:pt idx="7">
                  <c:v>8</c:v>
                </c:pt>
                <c:pt idx="8">
                  <c:v>5</c:v>
                </c:pt>
                <c:pt idx="9">
                  <c:v>8</c:v>
                </c:pt>
                <c:pt idx="10">
                  <c:v>14</c:v>
                </c:pt>
                <c:pt idx="11">
                  <c:v>15</c:v>
                </c:pt>
                <c:pt idx="12">
                  <c:v>19</c:v>
                </c:pt>
                <c:pt idx="13">
                  <c:v>18</c:v>
                </c:pt>
                <c:pt idx="14">
                  <c:v>23</c:v>
                </c:pt>
                <c:pt idx="15">
                  <c:v>24</c:v>
                </c:pt>
                <c:pt idx="16">
                  <c:v>35</c:v>
                </c:pt>
                <c:pt idx="17">
                  <c:v>43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Kobiety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cat>
            <c:strRef>
              <c:f>Arkusz1!$A$2:$A$19</c:f>
              <c:strCache>
                <c:ptCount val="18"/>
                <c:pt idx="0">
                  <c:v>zbyt krótki urlop wychowawczy</c:v>
                </c:pt>
                <c:pt idx="1">
                  <c:v>zagrożenia dla dzieci (np. narkomanią, agresją, pedofilią itp)</c:v>
                </c:pt>
                <c:pt idx="2">
                  <c:v>niechętna dzieciom postawa partnera/partnerki</c:v>
                </c:pt>
                <c:pt idx="3">
                  <c:v>zbyt krótki urlop macierzyński</c:v>
                </c:pt>
                <c:pt idx="4">
                  <c:v>chęć robienia kariery zawodowej</c:v>
                </c:pt>
                <c:pt idx="5">
                  <c:v>dzieci odbierają swobodę życiową</c:v>
                </c:pt>
                <c:pt idx="6">
                  <c:v>brak miejsc lub wysokie opłaty w żłobkach i przedszkolach</c:v>
                </c:pt>
                <c:pt idx="7">
                  <c:v>dzieci to zbyt duża odpowiedzialność</c:v>
                </c:pt>
                <c:pt idx="8">
                  <c:v>zbyt niski zasiłek na urlopie macierzyński i/lub wychowawczym</c:v>
                </c:pt>
                <c:pt idx="9">
                  <c:v>zbytnie odraczanie decyzji o posiadaniu dziecka</c:v>
                </c:pt>
                <c:pt idx="10">
                  <c:v>ryzyko chorób genetycznych dziecka</c:v>
                </c:pt>
                <c:pt idx="11">
                  <c:v>trudność godzenia pracy i rodzicielstwa</c:v>
                </c:pt>
                <c:pt idx="12">
                  <c:v>brak odpowiedniego partnera/partnerki, na którym/której można polegać</c:v>
                </c:pt>
                <c:pt idx="13">
                  <c:v>niemożność zajścia w ciążę/poczęcia dziecka (bezpłodność)</c:v>
                </c:pt>
                <c:pt idx="14">
                  <c:v>złe warunki mieszkaniowe</c:v>
                </c:pt>
                <c:pt idx="15">
                  <c:v>wysokie koszty wychowania</c:v>
                </c:pt>
                <c:pt idx="16">
                  <c:v>przyszłość jest bardzo niepewna</c:v>
                </c:pt>
                <c:pt idx="17">
                  <c:v>trudne warunki materialne, brak pracy lub niepewność zatrudnienia</c:v>
                </c:pt>
              </c:strCache>
            </c:strRef>
          </c:cat>
          <c:val>
            <c:numRef>
              <c:f>Arkusz1!$C$2:$C$19</c:f>
              <c:numCache>
                <c:formatCode>General</c:formatCode>
                <c:ptCount val="18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6</c:v>
                </c:pt>
                <c:pt idx="5">
                  <c:v>4</c:v>
                </c:pt>
                <c:pt idx="6">
                  <c:v>8</c:v>
                </c:pt>
                <c:pt idx="7">
                  <c:v>6</c:v>
                </c:pt>
                <c:pt idx="8">
                  <c:v>9</c:v>
                </c:pt>
                <c:pt idx="9">
                  <c:v>8</c:v>
                </c:pt>
                <c:pt idx="10">
                  <c:v>16</c:v>
                </c:pt>
                <c:pt idx="11">
                  <c:v>26</c:v>
                </c:pt>
                <c:pt idx="12">
                  <c:v>19</c:v>
                </c:pt>
                <c:pt idx="13">
                  <c:v>21</c:v>
                </c:pt>
                <c:pt idx="14">
                  <c:v>18</c:v>
                </c:pt>
                <c:pt idx="15">
                  <c:v>23</c:v>
                </c:pt>
                <c:pt idx="16">
                  <c:v>31</c:v>
                </c:pt>
                <c:pt idx="17">
                  <c:v>45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04326272"/>
        <c:axId val="104327808"/>
      </c:barChart>
      <c:catAx>
        <c:axId val="10432627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pl-PL"/>
          </a:p>
        </c:txPr>
        <c:crossAx val="104327808"/>
        <c:crosses val="autoZero"/>
        <c:auto val="1"/>
        <c:lblAlgn val="ctr"/>
        <c:lblOffset val="100"/>
        <c:noMultiLvlLbl val="0"/>
      </c:catAx>
      <c:valAx>
        <c:axId val="10432780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043262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835092244112468"/>
          <c:y val="0.47494808431964874"/>
          <c:w val="0.13579779090113736"/>
          <c:h val="0.10729906403209034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400"/>
          </a:pPr>
          <a:endParaRPr lang="pl-PL"/>
        </a:p>
      </c:txPr>
    </c:legend>
    <c:plotVisOnly val="1"/>
    <c:dispBlanksAs val="gap"/>
    <c:showDLblsOverMax val="0"/>
  </c:chart>
  <c:txPr>
    <a:bodyPr/>
    <a:lstStyle/>
    <a:p>
      <a:pPr>
        <a:defRPr sz="900"/>
      </a:pPr>
      <a:endParaRPr lang="pl-PL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5466827063283781"/>
          <c:y val="4.3650793650793704E-2"/>
          <c:w val="0.69103893263346128"/>
          <c:h val="0.8448495926200654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Arkusz1!$C$1</c:f>
              <c:strCache>
                <c:ptCount val="1"/>
                <c:pt idx="0">
                  <c:v>2000</c:v>
                </c:pt>
              </c:strCache>
            </c:strRef>
          </c:tx>
          <c:spPr>
            <a:solidFill>
              <a:srgbClr val="1F497D">
                <a:lumMod val="20000"/>
                <a:lumOff val="80000"/>
              </a:srgbClr>
            </a:solidFill>
            <a:ln>
              <a:solidFill>
                <a:sysClr val="window" lastClr="FFFFFF">
                  <a:lumMod val="65000"/>
                </a:sysClr>
              </a:solidFill>
            </a:ln>
          </c:spPr>
          <c:invertIfNegative val="0"/>
          <c:dLbls>
            <c:spPr>
              <a:noFill/>
              <a:ln w="25398">
                <a:noFill/>
              </a:ln>
            </c:spPr>
            <c:txPr>
              <a:bodyPr/>
              <a:lstStyle/>
              <a:p>
                <a:pPr>
                  <a:defRPr sz="9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Arkusz1!$A$2:$B$9</c:f>
              <c:multiLvlStrCache>
                <c:ptCount val="8"/>
                <c:lvl>
                  <c:pt idx="0">
                    <c:v>Ode mnie</c:v>
                  </c:pt>
                  <c:pt idx="1">
                    <c:v>Od władz</c:v>
                  </c:pt>
                  <c:pt idx="2">
                    <c:v>Od losu</c:v>
                  </c:pt>
                  <c:pt idx="3">
                    <c:v>Od innych ludzi</c:v>
                  </c:pt>
                  <c:pt idx="4">
                    <c:v>Ode mnie</c:v>
                  </c:pt>
                  <c:pt idx="5">
                    <c:v>Od władz</c:v>
                  </c:pt>
                  <c:pt idx="6">
                    <c:v>Od losu</c:v>
                  </c:pt>
                  <c:pt idx="7">
                    <c:v>Od innych ludzi</c:v>
                  </c:pt>
                </c:lvl>
                <c:lvl>
                  <c:pt idx="0">
                    <c:v>Rok udany</c:v>
                  </c:pt>
                  <c:pt idx="4">
                    <c:v>Rok nieudany</c:v>
                  </c:pt>
                </c:lvl>
              </c:multiLvlStrCache>
            </c:multiLvlStrRef>
          </c:cat>
          <c:val>
            <c:numRef>
              <c:f>Arkusz1!$C$2:$C$9</c:f>
              <c:numCache>
                <c:formatCode>General</c:formatCode>
                <c:ptCount val="8"/>
                <c:pt idx="0">
                  <c:v>82.8</c:v>
                </c:pt>
                <c:pt idx="1">
                  <c:v>11.9</c:v>
                </c:pt>
                <c:pt idx="2">
                  <c:v>43.6</c:v>
                </c:pt>
                <c:pt idx="3">
                  <c:v>24</c:v>
                </c:pt>
                <c:pt idx="4">
                  <c:v>32.4</c:v>
                </c:pt>
                <c:pt idx="5">
                  <c:v>52.2</c:v>
                </c:pt>
                <c:pt idx="6">
                  <c:v>46.6</c:v>
                </c:pt>
                <c:pt idx="7">
                  <c:v>27</c:v>
                </c:pt>
              </c:numCache>
            </c:numRef>
          </c:val>
        </c:ser>
        <c:ser>
          <c:idx val="3"/>
          <c:order val="1"/>
          <c:tx>
            <c:strRef>
              <c:f>Arkusz1!$D$1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rgbClr val="1F497D">
                <a:lumMod val="60000"/>
                <a:lumOff val="40000"/>
              </a:srgbClr>
            </a:solidFill>
          </c:spPr>
          <c:invertIfNegative val="0"/>
          <c:dLbls>
            <c:txPr>
              <a:bodyPr/>
              <a:lstStyle/>
              <a:p>
                <a:pPr>
                  <a:defRPr sz="9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Arkusz1!$A$2:$B$9</c:f>
              <c:multiLvlStrCache>
                <c:ptCount val="8"/>
                <c:lvl>
                  <c:pt idx="0">
                    <c:v>Ode mnie</c:v>
                  </c:pt>
                  <c:pt idx="1">
                    <c:v>Od władz</c:v>
                  </c:pt>
                  <c:pt idx="2">
                    <c:v>Od losu</c:v>
                  </c:pt>
                  <c:pt idx="3">
                    <c:v>Od innych ludzi</c:v>
                  </c:pt>
                  <c:pt idx="4">
                    <c:v>Ode mnie</c:v>
                  </c:pt>
                  <c:pt idx="5">
                    <c:v>Od władz</c:v>
                  </c:pt>
                  <c:pt idx="6">
                    <c:v>Od losu</c:v>
                  </c:pt>
                  <c:pt idx="7">
                    <c:v>Od innych ludzi</c:v>
                  </c:pt>
                </c:lvl>
                <c:lvl>
                  <c:pt idx="0">
                    <c:v>Rok udany</c:v>
                  </c:pt>
                  <c:pt idx="4">
                    <c:v>Rok nieudany</c:v>
                  </c:pt>
                </c:lvl>
              </c:multiLvlStrCache>
            </c:multiLvlStrRef>
          </c:cat>
          <c:val>
            <c:numRef>
              <c:f>Arkusz1!$D$2:$D$9</c:f>
              <c:numCache>
                <c:formatCode>General</c:formatCode>
                <c:ptCount val="8"/>
                <c:pt idx="0">
                  <c:v>81.7</c:v>
                </c:pt>
                <c:pt idx="1">
                  <c:v>4.4000000000000004</c:v>
                </c:pt>
                <c:pt idx="2">
                  <c:v>37.9</c:v>
                </c:pt>
                <c:pt idx="3">
                  <c:v>23.9</c:v>
                </c:pt>
                <c:pt idx="4">
                  <c:v>30.2</c:v>
                </c:pt>
                <c:pt idx="5">
                  <c:v>22.1</c:v>
                </c:pt>
                <c:pt idx="6">
                  <c:v>57.5</c:v>
                </c:pt>
                <c:pt idx="7">
                  <c:v>33.1</c:v>
                </c:pt>
              </c:numCache>
            </c:numRef>
          </c:val>
        </c:ser>
        <c:ser>
          <c:idx val="1"/>
          <c:order val="2"/>
          <c:tx>
            <c:strRef>
              <c:f>Arkusz1!$E$1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ysClr val="windowText" lastClr="000000"/>
            </a:solidFill>
          </c:spPr>
          <c:invertIfNegative val="0"/>
          <c:dLbls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Arkusz1!$A$2:$B$9</c:f>
              <c:multiLvlStrCache>
                <c:ptCount val="8"/>
                <c:lvl>
                  <c:pt idx="0">
                    <c:v>Ode mnie</c:v>
                  </c:pt>
                  <c:pt idx="1">
                    <c:v>Od władz</c:v>
                  </c:pt>
                  <c:pt idx="2">
                    <c:v>Od losu</c:v>
                  </c:pt>
                  <c:pt idx="3">
                    <c:v>Od innych ludzi</c:v>
                  </c:pt>
                  <c:pt idx="4">
                    <c:v>Ode mnie</c:v>
                  </c:pt>
                  <c:pt idx="5">
                    <c:v>Od władz</c:v>
                  </c:pt>
                  <c:pt idx="6">
                    <c:v>Od losu</c:v>
                  </c:pt>
                  <c:pt idx="7">
                    <c:v>Od innych ludzi</c:v>
                  </c:pt>
                </c:lvl>
                <c:lvl>
                  <c:pt idx="0">
                    <c:v>Rok udany</c:v>
                  </c:pt>
                  <c:pt idx="4">
                    <c:v>Rok nieudany</c:v>
                  </c:pt>
                </c:lvl>
              </c:multiLvlStrCache>
            </c:multiLvlStrRef>
          </c:cat>
          <c:val>
            <c:numRef>
              <c:f>Arkusz1!$E$2:$E$9</c:f>
              <c:numCache>
                <c:formatCode>General</c:formatCode>
                <c:ptCount val="8"/>
                <c:pt idx="0">
                  <c:v>81.099999999999994</c:v>
                </c:pt>
                <c:pt idx="1">
                  <c:v>3.2</c:v>
                </c:pt>
                <c:pt idx="2">
                  <c:v>36.200000000000003</c:v>
                </c:pt>
                <c:pt idx="3">
                  <c:v>24.9</c:v>
                </c:pt>
                <c:pt idx="4">
                  <c:v>30.1</c:v>
                </c:pt>
                <c:pt idx="5">
                  <c:v>26.1</c:v>
                </c:pt>
                <c:pt idx="6">
                  <c:v>52.5</c:v>
                </c:pt>
                <c:pt idx="7">
                  <c:v>35.4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5633664"/>
        <c:axId val="105635200"/>
      </c:barChart>
      <c:catAx>
        <c:axId val="1056336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105635200"/>
        <c:crosses val="autoZero"/>
        <c:auto val="1"/>
        <c:lblAlgn val="ctr"/>
        <c:lblOffset val="100"/>
        <c:noMultiLvlLbl val="0"/>
      </c:catAx>
      <c:valAx>
        <c:axId val="105635200"/>
        <c:scaling>
          <c:orientation val="minMax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900" b="0"/>
                </a:pPr>
                <a:r>
                  <a:rPr lang="pl-PL" sz="900" b="0"/>
                  <a:t>Proc.</a:t>
                </a:r>
              </a:p>
            </c:rich>
          </c:tx>
          <c:layout>
            <c:manualLayout>
              <c:xMode val="edge"/>
              <c:yMode val="edge"/>
              <c:x val="0.87254884806065913"/>
              <c:y val="0.9453185602492865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pl-PL"/>
          </a:p>
        </c:txPr>
        <c:crossAx val="105633664"/>
        <c:crosses val="autoZero"/>
        <c:crossBetween val="between"/>
      </c:valAx>
      <c:spPr>
        <a:noFill/>
      </c:spPr>
    </c:plotArea>
    <c:legend>
      <c:legendPos val="r"/>
      <c:layout>
        <c:manualLayout>
          <c:xMode val="edge"/>
          <c:yMode val="edge"/>
          <c:x val="0.78410998104403618"/>
          <c:y val="0.39094367249754514"/>
          <c:w val="0.10070610965296005"/>
          <c:h val="0.16980160088684568"/>
        </c:manualLayout>
      </c:layout>
      <c:overlay val="0"/>
      <c:spPr>
        <a:solidFill>
          <a:srgbClr val="FFFFFF"/>
        </a:solidFill>
      </c:spPr>
      <c:txPr>
        <a:bodyPr/>
        <a:lstStyle/>
        <a:p>
          <a:pPr>
            <a:defRPr sz="1600"/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</c:sp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31316310596662766"/>
          <c:y val="2.7237835830135181E-2"/>
          <c:w val="0.64249205962282063"/>
          <c:h val="0.892334118752671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1992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  <a:ln>
              <a:solidFill>
                <a:srgbClr val="1F497D"/>
              </a:solidFill>
            </a:ln>
          </c:spPr>
          <c:invertIfNegative val="0"/>
          <c:cat>
            <c:strRef>
              <c:f>Arkusz1!$A$2:$A$14</c:f>
              <c:strCache>
                <c:ptCount val="13"/>
                <c:pt idx="0">
                  <c:v>Wolność</c:v>
                </c:pt>
                <c:pt idx="1">
                  <c:v>Wykształcenie</c:v>
                </c:pt>
                <c:pt idx="2">
                  <c:v>Silny charakter</c:v>
                </c:pt>
                <c:pt idx="3">
                  <c:v>Szacunek otoczenia</c:v>
                </c:pt>
                <c:pt idx="4">
                  <c:v>Optymizm/pogoda ducha</c:v>
                </c:pt>
                <c:pt idx="5">
                  <c:v>Uczciwość</c:v>
                </c:pt>
                <c:pt idx="6">
                  <c:v>Przyjaciele</c:v>
                </c:pt>
                <c:pt idx="7">
                  <c:v>Bóg</c:v>
                </c:pt>
                <c:pt idx="8">
                  <c:v>Pieniądze</c:v>
                </c:pt>
                <c:pt idx="9">
                  <c:v>Praca</c:v>
                </c:pt>
                <c:pt idx="10">
                  <c:v>Dzieci</c:v>
                </c:pt>
                <c:pt idx="11">
                  <c:v>Małżeństwo</c:v>
                </c:pt>
                <c:pt idx="12">
                  <c:v>Zdrowie</c:v>
                </c:pt>
              </c:strCache>
            </c:strRef>
          </c:cat>
          <c:val>
            <c:numRef>
              <c:f>Arkusz1!$B$2:$B$14</c:f>
              <c:numCache>
                <c:formatCode>General</c:formatCode>
                <c:ptCount val="13"/>
                <c:pt idx="0">
                  <c:v>3.6</c:v>
                </c:pt>
                <c:pt idx="1">
                  <c:v>1.9</c:v>
                </c:pt>
                <c:pt idx="2">
                  <c:v>4</c:v>
                </c:pt>
                <c:pt idx="3">
                  <c:v>9</c:v>
                </c:pt>
                <c:pt idx="4">
                  <c:v>8.5</c:v>
                </c:pt>
                <c:pt idx="5">
                  <c:v>12.3</c:v>
                </c:pt>
                <c:pt idx="6">
                  <c:v>4.7</c:v>
                </c:pt>
                <c:pt idx="7">
                  <c:v>16.7</c:v>
                </c:pt>
                <c:pt idx="8">
                  <c:v>37.200000000000003</c:v>
                </c:pt>
                <c:pt idx="9">
                  <c:v>26.6</c:v>
                </c:pt>
                <c:pt idx="10">
                  <c:v>52.3</c:v>
                </c:pt>
                <c:pt idx="11">
                  <c:v>57</c:v>
                </c:pt>
                <c:pt idx="12">
                  <c:v>59.6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Arkusz1!$A$2:$A$14</c:f>
              <c:strCache>
                <c:ptCount val="13"/>
                <c:pt idx="0">
                  <c:v>Wolność</c:v>
                </c:pt>
                <c:pt idx="1">
                  <c:v>Wykształcenie</c:v>
                </c:pt>
                <c:pt idx="2">
                  <c:v>Silny charakter</c:v>
                </c:pt>
                <c:pt idx="3">
                  <c:v>Szacunek otoczenia</c:v>
                </c:pt>
                <c:pt idx="4">
                  <c:v>Optymizm/pogoda ducha</c:v>
                </c:pt>
                <c:pt idx="5">
                  <c:v>Uczciwość</c:v>
                </c:pt>
                <c:pt idx="6">
                  <c:v>Przyjaciele</c:v>
                </c:pt>
                <c:pt idx="7">
                  <c:v>Bóg</c:v>
                </c:pt>
                <c:pt idx="8">
                  <c:v>Pieniądze</c:v>
                </c:pt>
                <c:pt idx="9">
                  <c:v>Praca</c:v>
                </c:pt>
                <c:pt idx="10">
                  <c:v>Dzieci</c:v>
                </c:pt>
                <c:pt idx="11">
                  <c:v>Małżeństwo</c:v>
                </c:pt>
                <c:pt idx="12">
                  <c:v>Zdrowie</c:v>
                </c:pt>
              </c:strCache>
            </c:strRef>
          </c:cat>
          <c:val>
            <c:numRef>
              <c:f>Arkusz1!$C$2:$C$14</c:f>
              <c:numCache>
                <c:formatCode>General</c:formatCode>
                <c:ptCount val="13"/>
                <c:pt idx="0">
                  <c:v>4.4000000000000004</c:v>
                </c:pt>
                <c:pt idx="1">
                  <c:v>5.6</c:v>
                </c:pt>
                <c:pt idx="2">
                  <c:v>5.3</c:v>
                </c:pt>
                <c:pt idx="3">
                  <c:v>7.1</c:v>
                </c:pt>
                <c:pt idx="4">
                  <c:v>10.199999999999999</c:v>
                </c:pt>
                <c:pt idx="5">
                  <c:v>9.9</c:v>
                </c:pt>
                <c:pt idx="6">
                  <c:v>10.4</c:v>
                </c:pt>
                <c:pt idx="7">
                  <c:v>13.3</c:v>
                </c:pt>
                <c:pt idx="8">
                  <c:v>28.2</c:v>
                </c:pt>
                <c:pt idx="9">
                  <c:v>30.7</c:v>
                </c:pt>
                <c:pt idx="10">
                  <c:v>47.6</c:v>
                </c:pt>
                <c:pt idx="11">
                  <c:v>53.4</c:v>
                </c:pt>
                <c:pt idx="12">
                  <c:v>64.099999999999994</c:v>
                </c:pt>
              </c:numCache>
            </c:numRef>
          </c:val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ysClr val="windowText" lastClr="000000"/>
            </a:solidFill>
            <a:ln>
              <a:solidFill>
                <a:srgbClr val="1F497D"/>
              </a:solidFill>
            </a:ln>
          </c:spPr>
          <c:invertIfNegative val="0"/>
          <c:cat>
            <c:strRef>
              <c:f>Arkusz1!$A$2:$A$14</c:f>
              <c:strCache>
                <c:ptCount val="13"/>
                <c:pt idx="0">
                  <c:v>Wolność</c:v>
                </c:pt>
                <c:pt idx="1">
                  <c:v>Wykształcenie</c:v>
                </c:pt>
                <c:pt idx="2">
                  <c:v>Silny charakter</c:v>
                </c:pt>
                <c:pt idx="3">
                  <c:v>Szacunek otoczenia</c:v>
                </c:pt>
                <c:pt idx="4">
                  <c:v>Optymizm/pogoda ducha</c:v>
                </c:pt>
                <c:pt idx="5">
                  <c:v>Uczciwość</c:v>
                </c:pt>
                <c:pt idx="6">
                  <c:v>Przyjaciele</c:v>
                </c:pt>
                <c:pt idx="7">
                  <c:v>Bóg</c:v>
                </c:pt>
                <c:pt idx="8">
                  <c:v>Pieniądze</c:v>
                </c:pt>
                <c:pt idx="9">
                  <c:v>Praca</c:v>
                </c:pt>
                <c:pt idx="10">
                  <c:v>Dzieci</c:v>
                </c:pt>
                <c:pt idx="11">
                  <c:v>Małżeństwo</c:v>
                </c:pt>
                <c:pt idx="12">
                  <c:v>Zdrowie</c:v>
                </c:pt>
              </c:strCache>
            </c:strRef>
          </c:cat>
          <c:val>
            <c:numRef>
              <c:f>Arkusz1!$D$2:$D$14</c:f>
              <c:numCache>
                <c:formatCode>General</c:formatCode>
                <c:ptCount val="13"/>
                <c:pt idx="0">
                  <c:v>4.9000000000000004</c:v>
                </c:pt>
                <c:pt idx="1">
                  <c:v>5.8</c:v>
                </c:pt>
                <c:pt idx="2">
                  <c:v>5.8</c:v>
                </c:pt>
                <c:pt idx="3">
                  <c:v>6.7</c:v>
                </c:pt>
                <c:pt idx="4">
                  <c:v>9.1999999999999993</c:v>
                </c:pt>
                <c:pt idx="5">
                  <c:v>9.4</c:v>
                </c:pt>
                <c:pt idx="6">
                  <c:v>10.6</c:v>
                </c:pt>
                <c:pt idx="7">
                  <c:v>12.9</c:v>
                </c:pt>
                <c:pt idx="8">
                  <c:v>29</c:v>
                </c:pt>
                <c:pt idx="9">
                  <c:v>32.1</c:v>
                </c:pt>
                <c:pt idx="10">
                  <c:v>46.1</c:v>
                </c:pt>
                <c:pt idx="11">
                  <c:v>50.4</c:v>
                </c:pt>
                <c:pt idx="12">
                  <c:v>65.3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05722624"/>
        <c:axId val="105724160"/>
      </c:barChart>
      <c:catAx>
        <c:axId val="10572262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pl-PL"/>
          </a:p>
        </c:txPr>
        <c:crossAx val="105724160"/>
        <c:crosses val="autoZero"/>
        <c:auto val="1"/>
        <c:lblAlgn val="ctr"/>
        <c:lblOffset val="100"/>
        <c:noMultiLvlLbl val="0"/>
      </c:catAx>
      <c:valAx>
        <c:axId val="10572416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057226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4376315335662782"/>
          <c:y val="0.50224148042760408"/>
          <c:w val="9.2514703604633153E-2"/>
          <c:h val="0.14413738704454562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/>
          </a:pPr>
          <a:endParaRPr lang="pl-PL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6.0082368833369502E-2"/>
          <c:y val="3.4076522339882225E-2"/>
          <c:w val="0.88463262648906082"/>
          <c:h val="0.80252698586372118"/>
        </c:manualLayout>
      </c:layout>
      <c:lineChart>
        <c:grouping val="standar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Udział w nabożeństwach 4+ razy</c:v>
                </c:pt>
              </c:strCache>
            </c:strRef>
          </c:tx>
          <c:spPr>
            <a:ln w="47625"/>
          </c:spPr>
          <c:marker>
            <c:symbol val="none"/>
          </c:marker>
          <c:dLbls>
            <c:txPr>
              <a:bodyPr/>
              <a:lstStyle/>
              <a:p>
                <a:pPr>
                  <a:defRPr sz="1100"/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Arkusz1!$A$2:$A$12</c:f>
              <c:numCache>
                <c:formatCode>General</c:formatCode>
                <c:ptCount val="11"/>
                <c:pt idx="0">
                  <c:v>1992</c:v>
                </c:pt>
                <c:pt idx="1">
                  <c:v>1993</c:v>
                </c:pt>
                <c:pt idx="2">
                  <c:v>1995</c:v>
                </c:pt>
                <c:pt idx="3">
                  <c:v>1997</c:v>
                </c:pt>
                <c:pt idx="4">
                  <c:v>2000</c:v>
                </c:pt>
                <c:pt idx="5">
                  <c:v>2003</c:v>
                </c:pt>
                <c:pt idx="6">
                  <c:v>2005</c:v>
                </c:pt>
                <c:pt idx="7">
                  <c:v>2007</c:v>
                </c:pt>
                <c:pt idx="8">
                  <c:v>2009</c:v>
                </c:pt>
                <c:pt idx="9">
                  <c:v>2011</c:v>
                </c:pt>
                <c:pt idx="10">
                  <c:v>2013</c:v>
                </c:pt>
              </c:numCache>
            </c:numRef>
          </c:cat>
          <c:val>
            <c:numRef>
              <c:f>Arkusz1!$B$2:$B$12</c:f>
              <c:numCache>
                <c:formatCode>General</c:formatCode>
                <c:ptCount val="11"/>
                <c:pt idx="0">
                  <c:v>55.7</c:v>
                </c:pt>
                <c:pt idx="1">
                  <c:v>51.8</c:v>
                </c:pt>
                <c:pt idx="2">
                  <c:v>51.3</c:v>
                </c:pt>
                <c:pt idx="3">
                  <c:v>51.4</c:v>
                </c:pt>
                <c:pt idx="4">
                  <c:v>50.1</c:v>
                </c:pt>
                <c:pt idx="5">
                  <c:v>46.4</c:v>
                </c:pt>
                <c:pt idx="6">
                  <c:v>46.4</c:v>
                </c:pt>
                <c:pt idx="7">
                  <c:v>46.1</c:v>
                </c:pt>
                <c:pt idx="8">
                  <c:v>43.7</c:v>
                </c:pt>
                <c:pt idx="9">
                  <c:v>42.7</c:v>
                </c:pt>
                <c:pt idx="10">
                  <c:v>41.6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Modlitwa</c:v>
                </c:pt>
              </c:strCache>
            </c:strRef>
          </c:tx>
          <c:spPr>
            <a:ln w="44450">
              <a:solidFill>
                <a:srgbClr val="FF0000"/>
              </a:solidFill>
            </a:ln>
          </c:spPr>
          <c:marker>
            <c:symbol val="none"/>
          </c:marker>
          <c:dLbls>
            <c:txPr>
              <a:bodyPr/>
              <a:lstStyle/>
              <a:p>
                <a:pPr>
                  <a:defRPr sz="1100"/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Arkusz1!$A$2:$A$12</c:f>
              <c:numCache>
                <c:formatCode>General</c:formatCode>
                <c:ptCount val="11"/>
                <c:pt idx="0">
                  <c:v>1992</c:v>
                </c:pt>
                <c:pt idx="1">
                  <c:v>1993</c:v>
                </c:pt>
                <c:pt idx="2">
                  <c:v>1995</c:v>
                </c:pt>
                <c:pt idx="3">
                  <c:v>1997</c:v>
                </c:pt>
                <c:pt idx="4">
                  <c:v>2000</c:v>
                </c:pt>
                <c:pt idx="5">
                  <c:v>2003</c:v>
                </c:pt>
                <c:pt idx="6">
                  <c:v>2005</c:v>
                </c:pt>
                <c:pt idx="7">
                  <c:v>2007</c:v>
                </c:pt>
                <c:pt idx="8">
                  <c:v>2009</c:v>
                </c:pt>
                <c:pt idx="9">
                  <c:v>2011</c:v>
                </c:pt>
                <c:pt idx="10">
                  <c:v>2013</c:v>
                </c:pt>
              </c:numCache>
            </c:numRef>
          </c:cat>
          <c:val>
            <c:numRef>
              <c:f>Arkusz1!$C$2:$C$12</c:f>
              <c:numCache>
                <c:formatCode>General</c:formatCode>
                <c:ptCount val="11"/>
                <c:pt idx="2">
                  <c:v>27.4</c:v>
                </c:pt>
                <c:pt idx="3">
                  <c:v>30.4</c:v>
                </c:pt>
                <c:pt idx="4">
                  <c:v>31.9</c:v>
                </c:pt>
                <c:pt idx="5">
                  <c:v>32.1</c:v>
                </c:pt>
                <c:pt idx="6">
                  <c:v>33.799999999999997</c:v>
                </c:pt>
                <c:pt idx="7">
                  <c:v>30.5</c:v>
                </c:pt>
                <c:pt idx="8">
                  <c:v>28.3</c:v>
                </c:pt>
                <c:pt idx="9">
                  <c:v>25.5</c:v>
                </c:pt>
                <c:pt idx="10">
                  <c:v>25.1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7121280"/>
        <c:axId val="127122816"/>
      </c:lineChart>
      <c:catAx>
        <c:axId val="127121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127122816"/>
        <c:crosses val="autoZero"/>
        <c:auto val="1"/>
        <c:lblAlgn val="ctr"/>
        <c:lblOffset val="100"/>
        <c:noMultiLvlLbl val="0"/>
      </c:catAx>
      <c:valAx>
        <c:axId val="127122816"/>
        <c:scaling>
          <c:orientation val="minMax"/>
          <c:min val="2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pl-PL"/>
          </a:p>
        </c:txPr>
        <c:crossAx val="1271212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8.4296578677135581E-2"/>
          <c:y val="0.36534281971384047"/>
          <c:w val="0.39095069966741719"/>
          <c:h val="0.12812494218576145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400"/>
          </a:pPr>
          <a:endParaRPr lang="pl-PL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pl-PL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2344169361299037"/>
          <c:y val="4.4817927170872934E-2"/>
          <c:w val="0.84635186733637779"/>
          <c:h val="0.731092436974876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2000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txPr>
              <a:bodyPr/>
              <a:lstStyle/>
              <a:p>
                <a:pPr>
                  <a:defRPr sz="1000" baseline="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Sheet1!$B$1:$F$1</c:f>
              <c:strCache>
                <c:ptCount val="5"/>
                <c:pt idx="0">
                  <c:v>z wielką trudnością</c:v>
                </c:pt>
                <c:pt idx="1">
                  <c:v>z trudnością</c:v>
                </c:pt>
                <c:pt idx="2">
                  <c:v>z pewną trudnością</c:v>
                </c:pt>
                <c:pt idx="3">
                  <c:v>raczej łatwo</c:v>
                </c:pt>
                <c:pt idx="4">
                  <c:v>łatwo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31</c:v>
                </c:pt>
                <c:pt idx="1">
                  <c:v>25</c:v>
                </c:pt>
                <c:pt idx="2">
                  <c:v>29</c:v>
                </c:pt>
                <c:pt idx="3">
                  <c:v>12</c:v>
                </c:pt>
                <c:pt idx="4">
                  <c:v>3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2003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7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Sheet1!$B$1:$F$1</c:f>
              <c:strCache>
                <c:ptCount val="5"/>
                <c:pt idx="0">
                  <c:v>z wielką trudnością</c:v>
                </c:pt>
                <c:pt idx="1">
                  <c:v>z trudnością</c:v>
                </c:pt>
                <c:pt idx="2">
                  <c:v>z pewną trudnością</c:v>
                </c:pt>
                <c:pt idx="3">
                  <c:v>raczej łatwo</c:v>
                </c:pt>
                <c:pt idx="4">
                  <c:v>łatwo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26</c:v>
                </c:pt>
                <c:pt idx="1">
                  <c:v>25</c:v>
                </c:pt>
                <c:pt idx="2">
                  <c:v>33</c:v>
                </c:pt>
                <c:pt idx="3">
                  <c:v>13</c:v>
                </c:pt>
                <c:pt idx="4">
                  <c:v>3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2005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7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Sheet1!$B$1:$F$1</c:f>
              <c:strCache>
                <c:ptCount val="5"/>
                <c:pt idx="0">
                  <c:v>z wielką trudnością</c:v>
                </c:pt>
                <c:pt idx="1">
                  <c:v>z trudnością</c:v>
                </c:pt>
                <c:pt idx="2">
                  <c:v>z pewną trudnością</c:v>
                </c:pt>
                <c:pt idx="3">
                  <c:v>raczej łatwo</c:v>
                </c:pt>
                <c:pt idx="4">
                  <c:v>łatwo</c:v>
                </c:pt>
              </c:strCache>
            </c:strRef>
          </c:cat>
          <c:val>
            <c:numRef>
              <c:f>Sheet1!$B$4:$F$4</c:f>
              <c:numCache>
                <c:formatCode>General</c:formatCode>
                <c:ptCount val="5"/>
                <c:pt idx="0">
                  <c:v>26</c:v>
                </c:pt>
                <c:pt idx="1">
                  <c:v>25</c:v>
                </c:pt>
                <c:pt idx="2">
                  <c:v>33</c:v>
                </c:pt>
                <c:pt idx="3">
                  <c:v>13</c:v>
                </c:pt>
                <c:pt idx="4">
                  <c:v>3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2007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7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Sheet1!$B$1:$F$1</c:f>
              <c:strCache>
                <c:ptCount val="5"/>
                <c:pt idx="0">
                  <c:v>z wielką trudnością</c:v>
                </c:pt>
                <c:pt idx="1">
                  <c:v>z trudnością</c:v>
                </c:pt>
                <c:pt idx="2">
                  <c:v>z pewną trudnością</c:v>
                </c:pt>
                <c:pt idx="3">
                  <c:v>raczej łatwo</c:v>
                </c:pt>
                <c:pt idx="4">
                  <c:v>łatwo</c:v>
                </c:pt>
              </c:strCache>
            </c:strRef>
          </c:cat>
          <c:val>
            <c:numRef>
              <c:f>Sheet1!$B$5:$F$5</c:f>
              <c:numCache>
                <c:formatCode>General</c:formatCode>
                <c:ptCount val="5"/>
                <c:pt idx="0">
                  <c:v>22</c:v>
                </c:pt>
                <c:pt idx="1">
                  <c:v>21</c:v>
                </c:pt>
                <c:pt idx="2">
                  <c:v>32</c:v>
                </c:pt>
                <c:pt idx="3">
                  <c:v>20</c:v>
                </c:pt>
                <c:pt idx="4">
                  <c:v>5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7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Sheet1!$B$1:$F$1</c:f>
              <c:strCache>
                <c:ptCount val="5"/>
                <c:pt idx="0">
                  <c:v>z wielką trudnością</c:v>
                </c:pt>
                <c:pt idx="1">
                  <c:v>z trudnością</c:v>
                </c:pt>
                <c:pt idx="2">
                  <c:v>z pewną trudnością</c:v>
                </c:pt>
                <c:pt idx="3">
                  <c:v>raczej łatwo</c:v>
                </c:pt>
                <c:pt idx="4">
                  <c:v>łatwo</c:v>
                </c:pt>
              </c:strCache>
            </c:strRef>
          </c:cat>
          <c:val>
            <c:numRef>
              <c:f>Sheet1!$B$6:$F$6</c:f>
              <c:numCache>
                <c:formatCode>General</c:formatCode>
                <c:ptCount val="5"/>
                <c:pt idx="0">
                  <c:v>19</c:v>
                </c:pt>
                <c:pt idx="1">
                  <c:v>20</c:v>
                </c:pt>
                <c:pt idx="2">
                  <c:v>33</c:v>
                </c:pt>
                <c:pt idx="3">
                  <c:v>22</c:v>
                </c:pt>
                <c:pt idx="4">
                  <c:v>6</c:v>
                </c:pt>
              </c:numCache>
            </c:numRef>
          </c:val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rgbClr val="1F497D">
                <a:lumMod val="20000"/>
                <a:lumOff val="80000"/>
              </a:srgbClr>
            </a:solidFill>
          </c:spPr>
          <c:invertIfNegative val="0"/>
          <c:dLbls>
            <c:txPr>
              <a:bodyPr/>
              <a:lstStyle/>
              <a:p>
                <a:pPr>
                  <a:defRPr sz="7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Sheet1!$B$1:$F$1</c:f>
              <c:strCache>
                <c:ptCount val="5"/>
                <c:pt idx="0">
                  <c:v>z wielką trudnością</c:v>
                </c:pt>
                <c:pt idx="1">
                  <c:v>z trudnością</c:v>
                </c:pt>
                <c:pt idx="2">
                  <c:v>z pewną trudnością</c:v>
                </c:pt>
                <c:pt idx="3">
                  <c:v>raczej łatwo</c:v>
                </c:pt>
                <c:pt idx="4">
                  <c:v>łatwo</c:v>
                </c:pt>
              </c:strCache>
            </c:strRef>
          </c:cat>
          <c:val>
            <c:numRef>
              <c:f>Sheet1!$B$7:$F$7</c:f>
              <c:numCache>
                <c:formatCode>General</c:formatCode>
                <c:ptCount val="5"/>
                <c:pt idx="0">
                  <c:v>18</c:v>
                </c:pt>
                <c:pt idx="1">
                  <c:v>20</c:v>
                </c:pt>
                <c:pt idx="2">
                  <c:v>34</c:v>
                </c:pt>
                <c:pt idx="3">
                  <c:v>23</c:v>
                </c:pt>
                <c:pt idx="4">
                  <c:v>6</c:v>
                </c:pt>
              </c:numCache>
            </c:numRef>
          </c:val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ysClr val="windowText" lastClr="000000"/>
            </a:solidFill>
          </c:spPr>
          <c:invertIfNegative val="0"/>
          <c:dLbls>
            <c:txPr>
              <a:bodyPr/>
              <a:lstStyle/>
              <a:p>
                <a:pPr>
                  <a:defRPr sz="10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Sheet1!$B$1:$F$1</c:f>
              <c:strCache>
                <c:ptCount val="5"/>
                <c:pt idx="0">
                  <c:v>z wielką trudnością</c:v>
                </c:pt>
                <c:pt idx="1">
                  <c:v>z trudnością</c:v>
                </c:pt>
                <c:pt idx="2">
                  <c:v>z pewną trudnością</c:v>
                </c:pt>
                <c:pt idx="3">
                  <c:v>raczej łatwo</c:v>
                </c:pt>
                <c:pt idx="4">
                  <c:v>łatwo</c:v>
                </c:pt>
              </c:strCache>
            </c:strRef>
          </c:cat>
          <c:val>
            <c:numRef>
              <c:f>Sheet1!$B$8:$F$8</c:f>
              <c:numCache>
                <c:formatCode>General</c:formatCode>
                <c:ptCount val="5"/>
                <c:pt idx="0">
                  <c:v>17</c:v>
                </c:pt>
                <c:pt idx="1">
                  <c:v>19</c:v>
                </c:pt>
                <c:pt idx="2">
                  <c:v>35</c:v>
                </c:pt>
                <c:pt idx="3">
                  <c:v>23</c:v>
                </c:pt>
                <c:pt idx="4">
                  <c:v>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27170048"/>
        <c:axId val="127171968"/>
      </c:barChart>
      <c:catAx>
        <c:axId val="1271700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pl-PL" sz="1600" b="1" i="0" u="none" strike="noStrike" baseline="0">
                    <a:solidFill>
                      <a:srgbClr val="000000"/>
                    </a:solidFill>
                    <a:latin typeface="Times New Roman"/>
                    <a:cs typeface="Times New Roman"/>
                  </a:rPr>
                  <a:t>Jak sobie radzą  </a:t>
                </a:r>
                <a:endParaRPr lang="pl-PL" sz="1600" b="0" i="0" u="none" strike="noStrike" baseline="0">
                  <a:solidFill>
                    <a:srgbClr val="000000"/>
                  </a:solidFill>
                  <a:latin typeface="Times New Roman"/>
                  <a:cs typeface="Times New Roman"/>
                </a:endParaRPr>
              </a:p>
            </c:rich>
          </c:tx>
          <c:layout>
            <c:manualLayout>
              <c:xMode val="edge"/>
              <c:yMode val="edge"/>
              <c:x val="0.44605802841332359"/>
              <c:y val="0.91587087515778165"/>
            </c:manualLayout>
          </c:layout>
          <c:overlay val="0"/>
          <c:spPr>
            <a:noFill/>
            <a:ln w="19003">
              <a:noFill/>
            </a:ln>
          </c:spPr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400" baseline="0">
                <a:latin typeface="Times New Roman" pitchFamily="18" charset="0"/>
                <a:cs typeface="Times New Roman" pitchFamily="18" charset="0"/>
              </a:defRPr>
            </a:pPr>
            <a:endParaRPr lang="pl-PL"/>
          </a:p>
        </c:txPr>
        <c:crossAx val="127171968"/>
        <c:crosses val="autoZero"/>
        <c:auto val="1"/>
        <c:lblAlgn val="ctr"/>
        <c:lblOffset val="50"/>
        <c:tickLblSkip val="1"/>
        <c:tickMarkSkip val="1"/>
        <c:noMultiLvlLbl val="0"/>
      </c:catAx>
      <c:valAx>
        <c:axId val="127171968"/>
        <c:scaling>
          <c:orientation val="minMax"/>
          <c:max val="40"/>
          <c:min val="0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4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pl-PL" sz="1400" baseline="0"/>
                  <a:t>Proc.  gospodarstw domowych</a:t>
                </a:r>
              </a:p>
            </c:rich>
          </c:tx>
          <c:layout>
            <c:manualLayout>
              <c:xMode val="edge"/>
              <c:yMode val="edge"/>
              <c:x val="4.1153531986338934E-2"/>
              <c:y val="9.7246348500330648E-2"/>
            </c:manualLayout>
          </c:layout>
          <c:overlay val="0"/>
          <c:spPr>
            <a:noFill/>
            <a:ln w="19003">
              <a:noFill/>
            </a:ln>
          </c:spPr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400" baseline="0"/>
            </a:pPr>
            <a:endParaRPr lang="pl-PL"/>
          </a:p>
        </c:txPr>
        <c:crossAx val="127170048"/>
        <c:crosses val="autoZero"/>
        <c:crossBetween val="between"/>
        <c:majorUnit val="10"/>
      </c:valAx>
      <c:spPr>
        <a:noFill/>
        <a:ln>
          <a:noFill/>
        </a:ln>
      </c:spPr>
    </c:plotArea>
    <c:legend>
      <c:legendPos val="r"/>
      <c:layout>
        <c:manualLayout>
          <c:xMode val="edge"/>
          <c:yMode val="edge"/>
          <c:x val="0.8288842038236347"/>
          <c:y val="7.8369752597493361E-2"/>
          <c:w val="8.2397983834110289E-2"/>
          <c:h val="0.46709543307086615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400"/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</c:spPr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9752580297329989"/>
          <c:y val="1.3076286818720457E-2"/>
          <c:w val="0.65743610280964226"/>
          <c:h val="0.9173779249695425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Sheet1!$A$2:$C$2</c:f>
              <c:strCache>
                <c:ptCount val="1"/>
                <c:pt idx="0">
                  <c:v>2000 r. 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txPr>
              <a:bodyPr/>
              <a:lstStyle/>
              <a:p>
                <a:pPr>
                  <a:defRPr sz="10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Sheet1!$D$1:$N$1</c:f>
              <c:strCache>
                <c:ptCount val="11"/>
                <c:pt idx="0">
                  <c:v>warzywa i przetwory warzywne</c:v>
                </c:pt>
                <c:pt idx="1">
                  <c:v>owoce i przetwory owocowe</c:v>
                </c:pt>
                <c:pt idx="2">
                  <c:v>mięso i drób</c:v>
                </c:pt>
                <c:pt idx="3">
                  <c:v>przetwory mięsne i drobiowe</c:v>
                </c:pt>
                <c:pt idx="4">
                  <c:v>ryby i przetwory rybne</c:v>
                </c:pt>
                <c:pt idx="5">
                  <c:v>masło i inne tłuszcze</c:v>
                </c:pt>
                <c:pt idx="6">
                  <c:v>mleko</c:v>
                </c:pt>
                <c:pt idx="7">
                  <c:v>przetwory mleczne</c:v>
                </c:pt>
                <c:pt idx="8">
                  <c:v>cukier</c:v>
                </c:pt>
                <c:pt idx="9">
                  <c:v>wyroby cukiernicze</c:v>
                </c:pt>
                <c:pt idx="10">
                  <c:v>używki</c:v>
                </c:pt>
              </c:strCache>
            </c:strRef>
          </c:cat>
          <c:val>
            <c:numRef>
              <c:f>Sheet1!$D$2:$N$2</c:f>
              <c:numCache>
                <c:formatCode>General</c:formatCode>
                <c:ptCount val="11"/>
                <c:pt idx="0">
                  <c:v>13</c:v>
                </c:pt>
                <c:pt idx="1">
                  <c:v>32</c:v>
                </c:pt>
                <c:pt idx="2">
                  <c:v>30</c:v>
                </c:pt>
                <c:pt idx="3">
                  <c:v>31</c:v>
                </c:pt>
                <c:pt idx="4">
                  <c:v>37</c:v>
                </c:pt>
                <c:pt idx="5">
                  <c:v>16</c:v>
                </c:pt>
                <c:pt idx="6">
                  <c:v>5</c:v>
                </c:pt>
                <c:pt idx="7">
                  <c:v>19</c:v>
                </c:pt>
                <c:pt idx="8">
                  <c:v>6</c:v>
                </c:pt>
                <c:pt idx="9">
                  <c:v>46</c:v>
                </c:pt>
                <c:pt idx="10">
                  <c:v>54</c:v>
                </c:pt>
              </c:numCache>
            </c:numRef>
          </c:val>
        </c:ser>
        <c:ser>
          <c:idx val="1"/>
          <c:order val="1"/>
          <c:tx>
            <c:strRef>
              <c:f>Sheet1!$A$3:$C$3</c:f>
              <c:strCache>
                <c:ptCount val="1"/>
                <c:pt idx="0">
                  <c:v>2003 r.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7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Sheet1!$D$1:$N$1</c:f>
              <c:strCache>
                <c:ptCount val="11"/>
                <c:pt idx="0">
                  <c:v>warzywa i przetwory warzywne</c:v>
                </c:pt>
                <c:pt idx="1">
                  <c:v>owoce i przetwory owocowe</c:v>
                </c:pt>
                <c:pt idx="2">
                  <c:v>mięso i drób</c:v>
                </c:pt>
                <c:pt idx="3">
                  <c:v>przetwory mięsne i drobiowe</c:v>
                </c:pt>
                <c:pt idx="4">
                  <c:v>ryby i przetwory rybne</c:v>
                </c:pt>
                <c:pt idx="5">
                  <c:v>masło i inne tłuszcze</c:v>
                </c:pt>
                <c:pt idx="6">
                  <c:v>mleko</c:v>
                </c:pt>
                <c:pt idx="7">
                  <c:v>przetwory mleczne</c:v>
                </c:pt>
                <c:pt idx="8">
                  <c:v>cukier</c:v>
                </c:pt>
                <c:pt idx="9">
                  <c:v>wyroby cukiernicze</c:v>
                </c:pt>
                <c:pt idx="10">
                  <c:v>używki</c:v>
                </c:pt>
              </c:strCache>
            </c:strRef>
          </c:cat>
          <c:val>
            <c:numRef>
              <c:f>Sheet1!$D$3:$N$3</c:f>
              <c:numCache>
                <c:formatCode>General</c:formatCode>
                <c:ptCount val="11"/>
                <c:pt idx="0">
                  <c:v>14</c:v>
                </c:pt>
                <c:pt idx="1">
                  <c:v>22</c:v>
                </c:pt>
                <c:pt idx="2">
                  <c:v>25</c:v>
                </c:pt>
                <c:pt idx="3">
                  <c:v>26</c:v>
                </c:pt>
                <c:pt idx="4">
                  <c:v>37</c:v>
                </c:pt>
                <c:pt idx="5">
                  <c:v>10</c:v>
                </c:pt>
                <c:pt idx="6">
                  <c:v>7</c:v>
                </c:pt>
                <c:pt idx="7">
                  <c:v>16</c:v>
                </c:pt>
                <c:pt idx="8">
                  <c:v>7</c:v>
                </c:pt>
                <c:pt idx="9">
                  <c:v>35</c:v>
                </c:pt>
                <c:pt idx="10">
                  <c:v>43</c:v>
                </c:pt>
              </c:numCache>
            </c:numRef>
          </c:val>
        </c:ser>
        <c:ser>
          <c:idx val="2"/>
          <c:order val="2"/>
          <c:tx>
            <c:strRef>
              <c:f>Sheet1!$A$4:$C$4</c:f>
              <c:strCache>
                <c:ptCount val="1"/>
                <c:pt idx="0">
                  <c:v>2005 r.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700"/>
                </a:pPr>
                <a:endParaRPr lang="pl-P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Sheet1!$D$1:$N$1</c:f>
              <c:strCache>
                <c:ptCount val="11"/>
                <c:pt idx="0">
                  <c:v>warzywa i przetwory warzywne</c:v>
                </c:pt>
                <c:pt idx="1">
                  <c:v>owoce i przetwory owocowe</c:v>
                </c:pt>
                <c:pt idx="2">
                  <c:v>mięso i drób</c:v>
                </c:pt>
                <c:pt idx="3">
                  <c:v>przetwory mięsne i drobiowe</c:v>
                </c:pt>
                <c:pt idx="4">
                  <c:v>ryby i przetwory rybne</c:v>
                </c:pt>
                <c:pt idx="5">
                  <c:v>masło i inne tłuszcze</c:v>
                </c:pt>
                <c:pt idx="6">
                  <c:v>mleko</c:v>
                </c:pt>
                <c:pt idx="7">
                  <c:v>przetwory mleczne</c:v>
                </c:pt>
                <c:pt idx="8">
                  <c:v>cukier</c:v>
                </c:pt>
                <c:pt idx="9">
                  <c:v>wyroby cukiernicze</c:v>
                </c:pt>
                <c:pt idx="10">
                  <c:v>używki</c:v>
                </c:pt>
              </c:strCache>
            </c:strRef>
          </c:cat>
          <c:val>
            <c:numRef>
              <c:f>Sheet1!$D$4:$N$4</c:f>
              <c:numCache>
                <c:formatCode>General</c:formatCode>
                <c:ptCount val="11"/>
                <c:pt idx="0">
                  <c:v>13</c:v>
                </c:pt>
                <c:pt idx="1">
                  <c:v>20</c:v>
                </c:pt>
                <c:pt idx="2">
                  <c:v>23</c:v>
                </c:pt>
                <c:pt idx="3">
                  <c:v>23</c:v>
                </c:pt>
                <c:pt idx="4">
                  <c:v>35</c:v>
                </c:pt>
                <c:pt idx="5">
                  <c:v>9</c:v>
                </c:pt>
                <c:pt idx="6">
                  <c:v>7</c:v>
                </c:pt>
                <c:pt idx="7">
                  <c:v>15</c:v>
                </c:pt>
                <c:pt idx="8">
                  <c:v>6</c:v>
                </c:pt>
                <c:pt idx="9">
                  <c:v>31</c:v>
                </c:pt>
                <c:pt idx="10">
                  <c:v>37</c:v>
                </c:pt>
              </c:numCache>
            </c:numRef>
          </c:val>
        </c:ser>
        <c:ser>
          <c:idx val="3"/>
          <c:order val="3"/>
          <c:tx>
            <c:strRef>
              <c:f>Sheet1!$A$5:$C$5</c:f>
              <c:strCache>
                <c:ptCount val="1"/>
                <c:pt idx="0">
                  <c:v>2007 r.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7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Sheet1!$D$1:$N$1</c:f>
              <c:strCache>
                <c:ptCount val="11"/>
                <c:pt idx="0">
                  <c:v>warzywa i przetwory warzywne</c:v>
                </c:pt>
                <c:pt idx="1">
                  <c:v>owoce i przetwory owocowe</c:v>
                </c:pt>
                <c:pt idx="2">
                  <c:v>mięso i drób</c:v>
                </c:pt>
                <c:pt idx="3">
                  <c:v>przetwory mięsne i drobiowe</c:v>
                </c:pt>
                <c:pt idx="4">
                  <c:v>ryby i przetwory rybne</c:v>
                </c:pt>
                <c:pt idx="5">
                  <c:v>masło i inne tłuszcze</c:v>
                </c:pt>
                <c:pt idx="6">
                  <c:v>mleko</c:v>
                </c:pt>
                <c:pt idx="7">
                  <c:v>przetwory mleczne</c:v>
                </c:pt>
                <c:pt idx="8">
                  <c:v>cukier</c:v>
                </c:pt>
                <c:pt idx="9">
                  <c:v>wyroby cukiernicze</c:v>
                </c:pt>
                <c:pt idx="10">
                  <c:v>używki</c:v>
                </c:pt>
              </c:strCache>
            </c:strRef>
          </c:cat>
          <c:val>
            <c:numRef>
              <c:f>Sheet1!$D$5:$N$5</c:f>
              <c:numCache>
                <c:formatCode>General</c:formatCode>
                <c:ptCount val="11"/>
                <c:pt idx="0">
                  <c:v>10</c:v>
                </c:pt>
                <c:pt idx="1">
                  <c:v>15</c:v>
                </c:pt>
                <c:pt idx="2">
                  <c:v>16</c:v>
                </c:pt>
                <c:pt idx="3">
                  <c:v>16</c:v>
                </c:pt>
                <c:pt idx="4">
                  <c:v>26</c:v>
                </c:pt>
                <c:pt idx="5">
                  <c:v>7</c:v>
                </c:pt>
                <c:pt idx="6">
                  <c:v>5</c:v>
                </c:pt>
                <c:pt idx="7">
                  <c:v>11</c:v>
                </c:pt>
                <c:pt idx="8">
                  <c:v>6</c:v>
                </c:pt>
                <c:pt idx="9">
                  <c:v>23</c:v>
                </c:pt>
                <c:pt idx="10">
                  <c:v>21</c:v>
                </c:pt>
              </c:numCache>
            </c:numRef>
          </c:val>
        </c:ser>
        <c:ser>
          <c:idx val="4"/>
          <c:order val="4"/>
          <c:tx>
            <c:strRef>
              <c:f>Sheet1!$A$6:$C$6</c:f>
              <c:strCache>
                <c:ptCount val="1"/>
                <c:pt idx="0">
                  <c:v>2009 r.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7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Sheet1!$D$1:$N$1</c:f>
              <c:strCache>
                <c:ptCount val="11"/>
                <c:pt idx="0">
                  <c:v>warzywa i przetwory warzywne</c:v>
                </c:pt>
                <c:pt idx="1">
                  <c:v>owoce i przetwory owocowe</c:v>
                </c:pt>
                <c:pt idx="2">
                  <c:v>mięso i drób</c:v>
                </c:pt>
                <c:pt idx="3">
                  <c:v>przetwory mięsne i drobiowe</c:v>
                </c:pt>
                <c:pt idx="4">
                  <c:v>ryby i przetwory rybne</c:v>
                </c:pt>
                <c:pt idx="5">
                  <c:v>masło i inne tłuszcze</c:v>
                </c:pt>
                <c:pt idx="6">
                  <c:v>mleko</c:v>
                </c:pt>
                <c:pt idx="7">
                  <c:v>przetwory mleczne</c:v>
                </c:pt>
                <c:pt idx="8">
                  <c:v>cukier</c:v>
                </c:pt>
                <c:pt idx="9">
                  <c:v>wyroby cukiernicze</c:v>
                </c:pt>
                <c:pt idx="10">
                  <c:v>używki</c:v>
                </c:pt>
              </c:strCache>
            </c:strRef>
          </c:cat>
          <c:val>
            <c:numRef>
              <c:f>Sheet1!$D$6:$N$6</c:f>
              <c:numCache>
                <c:formatCode>General</c:formatCode>
                <c:ptCount val="11"/>
                <c:pt idx="0">
                  <c:v>9</c:v>
                </c:pt>
                <c:pt idx="1">
                  <c:v>13</c:v>
                </c:pt>
                <c:pt idx="2">
                  <c:v>15</c:v>
                </c:pt>
                <c:pt idx="3">
                  <c:v>14</c:v>
                </c:pt>
                <c:pt idx="4">
                  <c:v>21</c:v>
                </c:pt>
                <c:pt idx="5">
                  <c:v>7</c:v>
                </c:pt>
                <c:pt idx="6">
                  <c:v>5</c:v>
                </c:pt>
                <c:pt idx="7">
                  <c:v>9</c:v>
                </c:pt>
                <c:pt idx="8">
                  <c:v>5</c:v>
                </c:pt>
                <c:pt idx="9">
                  <c:v>19</c:v>
                </c:pt>
                <c:pt idx="10">
                  <c:v>18</c:v>
                </c:pt>
              </c:numCache>
            </c:numRef>
          </c:val>
        </c:ser>
        <c:ser>
          <c:idx val="5"/>
          <c:order val="5"/>
          <c:tx>
            <c:strRef>
              <c:f>Sheet1!$A$7:$C$7</c:f>
              <c:strCache>
                <c:ptCount val="1"/>
                <c:pt idx="0">
                  <c:v>2011 r.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7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Sheet1!$D$1:$N$1</c:f>
              <c:strCache>
                <c:ptCount val="11"/>
                <c:pt idx="0">
                  <c:v>warzywa i przetwory warzywne</c:v>
                </c:pt>
                <c:pt idx="1">
                  <c:v>owoce i przetwory owocowe</c:v>
                </c:pt>
                <c:pt idx="2">
                  <c:v>mięso i drób</c:v>
                </c:pt>
                <c:pt idx="3">
                  <c:v>przetwory mięsne i drobiowe</c:v>
                </c:pt>
                <c:pt idx="4">
                  <c:v>ryby i przetwory rybne</c:v>
                </c:pt>
                <c:pt idx="5">
                  <c:v>masło i inne tłuszcze</c:v>
                </c:pt>
                <c:pt idx="6">
                  <c:v>mleko</c:v>
                </c:pt>
                <c:pt idx="7">
                  <c:v>przetwory mleczne</c:v>
                </c:pt>
                <c:pt idx="8">
                  <c:v>cukier</c:v>
                </c:pt>
                <c:pt idx="9">
                  <c:v>wyroby cukiernicze</c:v>
                </c:pt>
                <c:pt idx="10">
                  <c:v>używki</c:v>
                </c:pt>
              </c:strCache>
            </c:strRef>
          </c:cat>
          <c:val>
            <c:numRef>
              <c:f>Sheet1!$D$7:$N$7</c:f>
              <c:numCache>
                <c:formatCode>General</c:formatCode>
                <c:ptCount val="11"/>
                <c:pt idx="0">
                  <c:v>9</c:v>
                </c:pt>
                <c:pt idx="1">
                  <c:v>12</c:v>
                </c:pt>
                <c:pt idx="2">
                  <c:v>13</c:v>
                </c:pt>
                <c:pt idx="3">
                  <c:v>12</c:v>
                </c:pt>
                <c:pt idx="4">
                  <c:v>19</c:v>
                </c:pt>
                <c:pt idx="5">
                  <c:v>6</c:v>
                </c:pt>
                <c:pt idx="6">
                  <c:v>5</c:v>
                </c:pt>
                <c:pt idx="7">
                  <c:v>7</c:v>
                </c:pt>
                <c:pt idx="8">
                  <c:v>7</c:v>
                </c:pt>
                <c:pt idx="9">
                  <c:v>16</c:v>
                </c:pt>
                <c:pt idx="10">
                  <c:v>15</c:v>
                </c:pt>
              </c:numCache>
            </c:numRef>
          </c:val>
        </c:ser>
        <c:ser>
          <c:idx val="6"/>
          <c:order val="6"/>
          <c:tx>
            <c:strRef>
              <c:f>Sheet1!$A$8:$C$8</c:f>
              <c:strCache>
                <c:ptCount val="1"/>
                <c:pt idx="0">
                  <c:v>2013 r.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dLbls>
            <c:txPr>
              <a:bodyPr/>
              <a:lstStyle/>
              <a:p>
                <a:pPr>
                  <a:defRPr sz="10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Sheet1!$D$1:$N$1</c:f>
              <c:strCache>
                <c:ptCount val="11"/>
                <c:pt idx="0">
                  <c:v>warzywa i przetwory warzywne</c:v>
                </c:pt>
                <c:pt idx="1">
                  <c:v>owoce i przetwory owocowe</c:v>
                </c:pt>
                <c:pt idx="2">
                  <c:v>mięso i drób</c:v>
                </c:pt>
                <c:pt idx="3">
                  <c:v>przetwory mięsne i drobiowe</c:v>
                </c:pt>
                <c:pt idx="4">
                  <c:v>ryby i przetwory rybne</c:v>
                </c:pt>
                <c:pt idx="5">
                  <c:v>masło i inne tłuszcze</c:v>
                </c:pt>
                <c:pt idx="6">
                  <c:v>mleko</c:v>
                </c:pt>
                <c:pt idx="7">
                  <c:v>przetwory mleczne</c:v>
                </c:pt>
                <c:pt idx="8">
                  <c:v>cukier</c:v>
                </c:pt>
                <c:pt idx="9">
                  <c:v>wyroby cukiernicze</c:v>
                </c:pt>
                <c:pt idx="10">
                  <c:v>używki</c:v>
                </c:pt>
              </c:strCache>
            </c:strRef>
          </c:cat>
          <c:val>
            <c:numRef>
              <c:f>Sheet1!$D$8:$N$8</c:f>
              <c:numCache>
                <c:formatCode>General</c:formatCode>
                <c:ptCount val="11"/>
                <c:pt idx="0">
                  <c:v>7</c:v>
                </c:pt>
                <c:pt idx="1">
                  <c:v>10</c:v>
                </c:pt>
                <c:pt idx="2">
                  <c:v>13</c:v>
                </c:pt>
                <c:pt idx="3">
                  <c:v>12</c:v>
                </c:pt>
                <c:pt idx="4">
                  <c:v>19</c:v>
                </c:pt>
                <c:pt idx="5">
                  <c:v>6</c:v>
                </c:pt>
                <c:pt idx="6">
                  <c:v>4</c:v>
                </c:pt>
                <c:pt idx="7">
                  <c:v>7</c:v>
                </c:pt>
                <c:pt idx="8">
                  <c:v>5</c:v>
                </c:pt>
                <c:pt idx="9">
                  <c:v>15</c:v>
                </c:pt>
                <c:pt idx="10">
                  <c:v>15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28685184"/>
        <c:axId val="128686720"/>
      </c:barChart>
      <c:catAx>
        <c:axId val="12868518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400"/>
            </a:pPr>
            <a:endParaRPr lang="pl-PL"/>
          </a:p>
        </c:txPr>
        <c:crossAx val="128686720"/>
        <c:crosses val="autoZero"/>
        <c:auto val="1"/>
        <c:lblAlgn val="ctr"/>
        <c:lblOffset val="50"/>
        <c:tickLblSkip val="1"/>
        <c:tickMarkSkip val="1"/>
        <c:noMultiLvlLbl val="0"/>
      </c:catAx>
      <c:valAx>
        <c:axId val="128686720"/>
        <c:scaling>
          <c:orientation val="minMax"/>
          <c:max val="60"/>
          <c:min val="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b="0"/>
                </a:pPr>
                <a:r>
                  <a:rPr lang="pl-PL" b="0"/>
                  <a:t>Proc. gospodarstw domowych</a:t>
                </a:r>
              </a:p>
            </c:rich>
          </c:tx>
          <c:layout>
            <c:manualLayout>
              <c:xMode val="edge"/>
              <c:yMode val="edge"/>
              <c:x val="0.73613718525321559"/>
              <c:y val="0.9634708055381309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900"/>
            </a:pPr>
            <a:endParaRPr lang="pl-PL"/>
          </a:p>
        </c:txPr>
        <c:crossAx val="12868518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2394439117065754"/>
          <c:y val="0.36014598344987903"/>
          <c:w val="0.10746389416331391"/>
          <c:h val="0.27047092671108419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400"/>
          </a:pPr>
          <a:endParaRPr lang="pl-PL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1912452234830937"/>
          <c:y val="2.9661642247285791E-2"/>
          <c:w val="0.71429426962714215"/>
          <c:h val="0.902344090509795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2000</c:v>
                </c:pt>
              </c:strCache>
            </c:strRef>
          </c:tx>
          <c:spPr>
            <a:solidFill>
              <a:srgbClr val="1F497D"/>
            </a:solidFill>
          </c:spPr>
          <c:invertIfNegative val="0"/>
          <c:dLbls>
            <c:txPr>
              <a:bodyPr/>
              <a:lstStyle/>
              <a:p>
                <a:pPr>
                  <a:defRPr sz="7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Sheet1!$B$1:$M$1</c:f>
              <c:strCache>
                <c:ptCount val="11"/>
                <c:pt idx="0">
                  <c:v>pralka automatyczna</c:v>
                </c:pt>
                <c:pt idx="1">
                  <c:v>zmywarka do naczyń</c:v>
                </c:pt>
                <c:pt idx="2">
                  <c:v>kuchenka mikrofalowa</c:v>
                </c:pt>
                <c:pt idx="3">
                  <c:v>samochód</c:v>
                </c:pt>
                <c:pt idx="4">
                  <c:v>dostęp do internetu </c:v>
                </c:pt>
                <c:pt idx="5">
                  <c:v>telefon stacjonarny</c:v>
                </c:pt>
                <c:pt idx="6">
                  <c:v>telewizja satelitarna/kablowa</c:v>
                </c:pt>
                <c:pt idx="7">
                  <c:v>komputer stacjonarny</c:v>
                </c:pt>
                <c:pt idx="8">
                  <c:v>komputer przenośny</c:v>
                </c:pt>
                <c:pt idx="9">
                  <c:v>telewizor LCD/plazma</c:v>
                </c:pt>
                <c:pt idx="10">
                  <c:v>kino domowe</c:v>
                </c:pt>
              </c:strCache>
            </c:strRef>
          </c:cat>
          <c:val>
            <c:numRef>
              <c:f>Sheet1!$B$2:$M$2</c:f>
              <c:numCache>
                <c:formatCode>General</c:formatCode>
                <c:ptCount val="11"/>
                <c:pt idx="0">
                  <c:v>69</c:v>
                </c:pt>
                <c:pt idx="1">
                  <c:v>3</c:v>
                </c:pt>
                <c:pt idx="2">
                  <c:v>16</c:v>
                </c:pt>
                <c:pt idx="3">
                  <c:v>44</c:v>
                </c:pt>
                <c:pt idx="5">
                  <c:v>74</c:v>
                </c:pt>
                <c:pt idx="6">
                  <c:v>46</c:v>
                </c:pt>
                <c:pt idx="7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2003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7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Sheet1!$B$1:$M$1</c:f>
              <c:strCache>
                <c:ptCount val="11"/>
                <c:pt idx="0">
                  <c:v>pralka automatyczna</c:v>
                </c:pt>
                <c:pt idx="1">
                  <c:v>zmywarka do naczyń</c:v>
                </c:pt>
                <c:pt idx="2">
                  <c:v>kuchenka mikrofalowa</c:v>
                </c:pt>
                <c:pt idx="3">
                  <c:v>samochód</c:v>
                </c:pt>
                <c:pt idx="4">
                  <c:v>dostęp do internetu </c:v>
                </c:pt>
                <c:pt idx="5">
                  <c:v>telefon stacjonarny</c:v>
                </c:pt>
                <c:pt idx="6">
                  <c:v>telewizja satelitarna/kablowa</c:v>
                </c:pt>
                <c:pt idx="7">
                  <c:v>komputer stacjonarny</c:v>
                </c:pt>
                <c:pt idx="8">
                  <c:v>komputer przenośny</c:v>
                </c:pt>
                <c:pt idx="9">
                  <c:v>telewizor LCD/plazma</c:v>
                </c:pt>
                <c:pt idx="10">
                  <c:v>kino domowe</c:v>
                </c:pt>
              </c:strCache>
            </c:strRef>
          </c:cat>
          <c:val>
            <c:numRef>
              <c:f>Sheet1!$B$3:$M$3</c:f>
              <c:numCache>
                <c:formatCode>General</c:formatCode>
                <c:ptCount val="11"/>
                <c:pt idx="0">
                  <c:v>75</c:v>
                </c:pt>
                <c:pt idx="1">
                  <c:v>4</c:v>
                </c:pt>
                <c:pt idx="2">
                  <c:v>26</c:v>
                </c:pt>
                <c:pt idx="3">
                  <c:v>47</c:v>
                </c:pt>
                <c:pt idx="4">
                  <c:v>15</c:v>
                </c:pt>
                <c:pt idx="5">
                  <c:v>81</c:v>
                </c:pt>
                <c:pt idx="6">
                  <c:v>52</c:v>
                </c:pt>
                <c:pt idx="7">
                  <c:v>29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2005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7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Sheet1!$B$1:$M$1</c:f>
              <c:strCache>
                <c:ptCount val="11"/>
                <c:pt idx="0">
                  <c:v>pralka automatyczna</c:v>
                </c:pt>
                <c:pt idx="1">
                  <c:v>zmywarka do naczyń</c:v>
                </c:pt>
                <c:pt idx="2">
                  <c:v>kuchenka mikrofalowa</c:v>
                </c:pt>
                <c:pt idx="3">
                  <c:v>samochód</c:v>
                </c:pt>
                <c:pt idx="4">
                  <c:v>dostęp do internetu </c:v>
                </c:pt>
                <c:pt idx="5">
                  <c:v>telefon stacjonarny</c:v>
                </c:pt>
                <c:pt idx="6">
                  <c:v>telewizja satelitarna/kablowa</c:v>
                </c:pt>
                <c:pt idx="7">
                  <c:v>komputer stacjonarny</c:v>
                </c:pt>
                <c:pt idx="8">
                  <c:v>komputer przenośny</c:v>
                </c:pt>
                <c:pt idx="9">
                  <c:v>telewizor LCD/plazma</c:v>
                </c:pt>
                <c:pt idx="10">
                  <c:v>kino domowe</c:v>
                </c:pt>
              </c:strCache>
            </c:strRef>
          </c:cat>
          <c:val>
            <c:numRef>
              <c:f>Sheet1!$B$4:$M$4</c:f>
              <c:numCache>
                <c:formatCode>General</c:formatCode>
                <c:ptCount val="11"/>
                <c:pt idx="0">
                  <c:v>81</c:v>
                </c:pt>
                <c:pt idx="1">
                  <c:v>6</c:v>
                </c:pt>
                <c:pt idx="2">
                  <c:v>33</c:v>
                </c:pt>
                <c:pt idx="3">
                  <c:v>52</c:v>
                </c:pt>
                <c:pt idx="4">
                  <c:v>23</c:v>
                </c:pt>
                <c:pt idx="5">
                  <c:v>79</c:v>
                </c:pt>
                <c:pt idx="6">
                  <c:v>56</c:v>
                </c:pt>
                <c:pt idx="7">
                  <c:v>39</c:v>
                </c:pt>
                <c:pt idx="8">
                  <c:v>3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2007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7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Sheet1!$B$1:$M$1</c:f>
              <c:strCache>
                <c:ptCount val="11"/>
                <c:pt idx="0">
                  <c:v>pralka automatyczna</c:v>
                </c:pt>
                <c:pt idx="1">
                  <c:v>zmywarka do naczyń</c:v>
                </c:pt>
                <c:pt idx="2">
                  <c:v>kuchenka mikrofalowa</c:v>
                </c:pt>
                <c:pt idx="3">
                  <c:v>samochód</c:v>
                </c:pt>
                <c:pt idx="4">
                  <c:v>dostęp do internetu </c:v>
                </c:pt>
                <c:pt idx="5">
                  <c:v>telefon stacjonarny</c:v>
                </c:pt>
                <c:pt idx="6">
                  <c:v>telewizja satelitarna/kablowa</c:v>
                </c:pt>
                <c:pt idx="7">
                  <c:v>komputer stacjonarny</c:v>
                </c:pt>
                <c:pt idx="8">
                  <c:v>komputer przenośny</c:v>
                </c:pt>
                <c:pt idx="9">
                  <c:v>telewizor LCD/plazma</c:v>
                </c:pt>
                <c:pt idx="10">
                  <c:v>kino domowe</c:v>
                </c:pt>
              </c:strCache>
            </c:strRef>
          </c:cat>
          <c:val>
            <c:numRef>
              <c:f>Sheet1!$B$5:$M$5</c:f>
              <c:numCache>
                <c:formatCode>General</c:formatCode>
                <c:ptCount val="11"/>
                <c:pt idx="0">
                  <c:v>83</c:v>
                </c:pt>
                <c:pt idx="1">
                  <c:v>8</c:v>
                </c:pt>
                <c:pt idx="2">
                  <c:v>41</c:v>
                </c:pt>
                <c:pt idx="3">
                  <c:v>53</c:v>
                </c:pt>
                <c:pt idx="4">
                  <c:v>36</c:v>
                </c:pt>
                <c:pt idx="5">
                  <c:v>68</c:v>
                </c:pt>
                <c:pt idx="6">
                  <c:v>57</c:v>
                </c:pt>
                <c:pt idx="7">
                  <c:v>46</c:v>
                </c:pt>
                <c:pt idx="8">
                  <c:v>10</c:v>
                </c:pt>
                <c:pt idx="9">
                  <c:v>20</c:v>
                </c:pt>
                <c:pt idx="10">
                  <c:v>13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7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Sheet1!$B$1:$M$1</c:f>
              <c:strCache>
                <c:ptCount val="11"/>
                <c:pt idx="0">
                  <c:v>pralka automatyczna</c:v>
                </c:pt>
                <c:pt idx="1">
                  <c:v>zmywarka do naczyń</c:v>
                </c:pt>
                <c:pt idx="2">
                  <c:v>kuchenka mikrofalowa</c:v>
                </c:pt>
                <c:pt idx="3">
                  <c:v>samochód</c:v>
                </c:pt>
                <c:pt idx="4">
                  <c:v>dostęp do internetu </c:v>
                </c:pt>
                <c:pt idx="5">
                  <c:v>telefon stacjonarny</c:v>
                </c:pt>
                <c:pt idx="6">
                  <c:v>telewizja satelitarna/kablowa</c:v>
                </c:pt>
                <c:pt idx="7">
                  <c:v>komputer stacjonarny</c:v>
                </c:pt>
                <c:pt idx="8">
                  <c:v>komputer przenośny</c:v>
                </c:pt>
                <c:pt idx="9">
                  <c:v>telewizor LCD/plazma</c:v>
                </c:pt>
                <c:pt idx="10">
                  <c:v>kino domowe</c:v>
                </c:pt>
              </c:strCache>
            </c:strRef>
          </c:cat>
          <c:val>
            <c:numRef>
              <c:f>Sheet1!$B$6:$M$6</c:f>
              <c:numCache>
                <c:formatCode>General</c:formatCode>
                <c:ptCount val="11"/>
                <c:pt idx="0">
                  <c:v>87</c:v>
                </c:pt>
                <c:pt idx="1">
                  <c:v>14</c:v>
                </c:pt>
                <c:pt idx="2">
                  <c:v>49</c:v>
                </c:pt>
                <c:pt idx="3">
                  <c:v>58</c:v>
                </c:pt>
                <c:pt idx="4">
                  <c:v>51</c:v>
                </c:pt>
                <c:pt idx="5">
                  <c:v>63</c:v>
                </c:pt>
                <c:pt idx="6">
                  <c:v>60</c:v>
                </c:pt>
                <c:pt idx="7">
                  <c:v>51</c:v>
                </c:pt>
                <c:pt idx="8">
                  <c:v>25</c:v>
                </c:pt>
                <c:pt idx="9">
                  <c:v>34</c:v>
                </c:pt>
                <c:pt idx="10">
                  <c:v>17</c:v>
                </c:pt>
              </c:numCache>
            </c:numRef>
          </c:val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7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Sheet1!$B$1:$M$1</c:f>
              <c:strCache>
                <c:ptCount val="11"/>
                <c:pt idx="0">
                  <c:v>pralka automatyczna</c:v>
                </c:pt>
                <c:pt idx="1">
                  <c:v>zmywarka do naczyń</c:v>
                </c:pt>
                <c:pt idx="2">
                  <c:v>kuchenka mikrofalowa</c:v>
                </c:pt>
                <c:pt idx="3">
                  <c:v>samochód</c:v>
                </c:pt>
                <c:pt idx="4">
                  <c:v>dostęp do internetu </c:v>
                </c:pt>
                <c:pt idx="5">
                  <c:v>telefon stacjonarny</c:v>
                </c:pt>
                <c:pt idx="6">
                  <c:v>telewizja satelitarna/kablowa</c:v>
                </c:pt>
                <c:pt idx="7">
                  <c:v>komputer stacjonarny</c:v>
                </c:pt>
                <c:pt idx="8">
                  <c:v>komputer przenośny</c:v>
                </c:pt>
                <c:pt idx="9">
                  <c:v>telewizor LCD/plazma</c:v>
                </c:pt>
                <c:pt idx="10">
                  <c:v>kino domowe</c:v>
                </c:pt>
              </c:strCache>
            </c:strRef>
          </c:cat>
          <c:val>
            <c:numRef>
              <c:f>Sheet1!$B$7:$M$7</c:f>
              <c:numCache>
                <c:formatCode>General</c:formatCode>
                <c:ptCount val="11"/>
                <c:pt idx="0">
                  <c:v>91</c:v>
                </c:pt>
                <c:pt idx="1">
                  <c:v>19</c:v>
                </c:pt>
                <c:pt idx="2">
                  <c:v>56</c:v>
                </c:pt>
                <c:pt idx="3">
                  <c:v>62</c:v>
                </c:pt>
                <c:pt idx="4">
                  <c:v>61</c:v>
                </c:pt>
                <c:pt idx="5">
                  <c:v>54</c:v>
                </c:pt>
                <c:pt idx="6">
                  <c:v>70</c:v>
                </c:pt>
                <c:pt idx="7">
                  <c:v>50</c:v>
                </c:pt>
                <c:pt idx="8">
                  <c:v>39</c:v>
                </c:pt>
                <c:pt idx="9">
                  <c:v>50</c:v>
                </c:pt>
                <c:pt idx="10">
                  <c:v>18</c:v>
                </c:pt>
              </c:numCache>
            </c:numRef>
          </c:val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Sheet1!$B$1:$M$1</c:f>
              <c:strCache>
                <c:ptCount val="11"/>
                <c:pt idx="0">
                  <c:v>pralka automatyczna</c:v>
                </c:pt>
                <c:pt idx="1">
                  <c:v>zmywarka do naczyń</c:v>
                </c:pt>
                <c:pt idx="2">
                  <c:v>kuchenka mikrofalowa</c:v>
                </c:pt>
                <c:pt idx="3">
                  <c:v>samochód</c:v>
                </c:pt>
                <c:pt idx="4">
                  <c:v>dostęp do internetu </c:v>
                </c:pt>
                <c:pt idx="5">
                  <c:v>telefon stacjonarny</c:v>
                </c:pt>
                <c:pt idx="6">
                  <c:v>telewizja satelitarna/kablowa</c:v>
                </c:pt>
                <c:pt idx="7">
                  <c:v>komputer stacjonarny</c:v>
                </c:pt>
                <c:pt idx="8">
                  <c:v>komputer przenośny</c:v>
                </c:pt>
                <c:pt idx="9">
                  <c:v>telewizor LCD/plazma</c:v>
                </c:pt>
                <c:pt idx="10">
                  <c:v>kino domowe</c:v>
                </c:pt>
              </c:strCache>
            </c:strRef>
          </c:cat>
          <c:val>
            <c:numRef>
              <c:f>Sheet1!$B$8:$M$8</c:f>
              <c:numCache>
                <c:formatCode>General</c:formatCode>
                <c:ptCount val="11"/>
                <c:pt idx="0">
                  <c:v>93</c:v>
                </c:pt>
                <c:pt idx="1">
                  <c:v>24</c:v>
                </c:pt>
                <c:pt idx="2">
                  <c:v>59</c:v>
                </c:pt>
                <c:pt idx="3">
                  <c:v>63</c:v>
                </c:pt>
                <c:pt idx="4">
                  <c:v>67</c:v>
                </c:pt>
                <c:pt idx="5">
                  <c:v>47</c:v>
                </c:pt>
                <c:pt idx="6">
                  <c:v>72</c:v>
                </c:pt>
                <c:pt idx="7">
                  <c:v>47</c:v>
                </c:pt>
                <c:pt idx="8">
                  <c:v>50</c:v>
                </c:pt>
                <c:pt idx="9">
                  <c:v>65</c:v>
                </c:pt>
                <c:pt idx="10">
                  <c:v>19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28811776"/>
        <c:axId val="128813312"/>
      </c:barChart>
      <c:catAx>
        <c:axId val="1288117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200"/>
            </a:pPr>
            <a:endParaRPr lang="pl-PL"/>
          </a:p>
        </c:txPr>
        <c:crossAx val="128813312"/>
        <c:crosses val="autoZero"/>
        <c:auto val="1"/>
        <c:lblAlgn val="ctr"/>
        <c:lblOffset val="60"/>
        <c:tickLblSkip val="1"/>
        <c:tickMarkSkip val="1"/>
        <c:noMultiLvlLbl val="0"/>
      </c:catAx>
      <c:valAx>
        <c:axId val="128813312"/>
        <c:scaling>
          <c:orientation val="minMax"/>
          <c:max val="100"/>
          <c:min val="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900" b="0"/>
                </a:pPr>
                <a:r>
                  <a:rPr lang="pl-PL" sz="900" b="0"/>
                  <a:t>Proc. gospodarstw domowych</a:t>
                </a:r>
              </a:p>
            </c:rich>
          </c:tx>
          <c:layout>
            <c:manualLayout>
              <c:xMode val="edge"/>
              <c:yMode val="edge"/>
              <c:x val="0.70383861765756606"/>
              <c:y val="0.9642712379923296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900"/>
            </a:pPr>
            <a:endParaRPr lang="pl-PL"/>
          </a:p>
        </c:txPr>
        <c:crossAx val="128811776"/>
        <c:crosses val="autoZero"/>
        <c:crossBetween val="between"/>
        <c:majorUnit val="20"/>
      </c:valAx>
    </c:plotArea>
    <c:legend>
      <c:legendPos val="r"/>
      <c:layout>
        <c:manualLayout>
          <c:xMode val="edge"/>
          <c:yMode val="edge"/>
          <c:x val="0.80294718423354983"/>
          <c:y val="5.0890732241357532E-2"/>
          <c:w val="0.12474594985971581"/>
          <c:h val="0.23056538014715375"/>
        </c:manualLayout>
      </c:layout>
      <c:overlay val="0"/>
      <c:txPr>
        <a:bodyPr/>
        <a:lstStyle/>
        <a:p>
          <a:pPr>
            <a:defRPr sz="1400"/>
          </a:pPr>
          <a:endParaRPr lang="pl-PL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36388982377878976"/>
          <c:y val="3.2696829824171658E-2"/>
          <c:w val="0.61004050233108054"/>
          <c:h val="0.84464114399493162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2000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05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Sheet1!$B$1:$H$1</c:f>
              <c:strCache>
                <c:ptCount val="7"/>
                <c:pt idx="0">
                  <c:v>mają oszczędności</c:v>
                </c:pt>
                <c:pt idx="1">
                  <c:v>do miesięcznych dochodów</c:v>
                </c:pt>
                <c:pt idx="2">
                  <c:v> do 3 miesięcznych dochodów</c:v>
                </c:pt>
                <c:pt idx="3">
                  <c:v>3-6 miesięczne dochody</c:v>
                </c:pt>
                <c:pt idx="4">
                  <c:v>powyżej 6 miesięcznych dochodów</c:v>
                </c:pt>
                <c:pt idx="5">
                  <c:v>powyżej rocznych dochodów</c:v>
                </c:pt>
                <c:pt idx="6">
                  <c:v>trudno powiedzieć</c:v>
                </c:pt>
              </c:strCache>
            </c:strRef>
          </c:cat>
          <c:val>
            <c:numRef>
              <c:f>Sheet1!$B$2:$H$2</c:f>
              <c:numCache>
                <c:formatCode>General</c:formatCode>
                <c:ptCount val="7"/>
                <c:pt idx="0">
                  <c:v>24</c:v>
                </c:pt>
                <c:pt idx="1">
                  <c:v>26</c:v>
                </c:pt>
                <c:pt idx="2">
                  <c:v>27</c:v>
                </c:pt>
                <c:pt idx="3">
                  <c:v>18</c:v>
                </c:pt>
                <c:pt idx="4">
                  <c:v>8</c:v>
                </c:pt>
                <c:pt idx="5">
                  <c:v>7</c:v>
                </c:pt>
                <c:pt idx="6">
                  <c:v>14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2003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7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Sheet1!$B$1:$H$1</c:f>
              <c:strCache>
                <c:ptCount val="7"/>
                <c:pt idx="0">
                  <c:v>mają oszczędności</c:v>
                </c:pt>
                <c:pt idx="1">
                  <c:v>do miesięcznych dochodów</c:v>
                </c:pt>
                <c:pt idx="2">
                  <c:v> do 3 miesięcznych dochodów</c:v>
                </c:pt>
                <c:pt idx="3">
                  <c:v>3-6 miesięczne dochody</c:v>
                </c:pt>
                <c:pt idx="4">
                  <c:v>powyżej 6 miesięcznych dochodów</c:v>
                </c:pt>
                <c:pt idx="5">
                  <c:v>powyżej rocznych dochodów</c:v>
                </c:pt>
                <c:pt idx="6">
                  <c:v>trudno powiedzieć</c:v>
                </c:pt>
              </c:strCache>
            </c:strRef>
          </c:cat>
          <c:val>
            <c:numRef>
              <c:f>Sheet1!$B$3:$H$3</c:f>
              <c:numCache>
                <c:formatCode>General</c:formatCode>
                <c:ptCount val="7"/>
                <c:pt idx="0">
                  <c:v>23</c:v>
                </c:pt>
                <c:pt idx="1">
                  <c:v>18</c:v>
                </c:pt>
                <c:pt idx="2">
                  <c:v>34</c:v>
                </c:pt>
                <c:pt idx="3">
                  <c:v>19</c:v>
                </c:pt>
                <c:pt idx="4">
                  <c:v>8</c:v>
                </c:pt>
                <c:pt idx="5">
                  <c:v>9</c:v>
                </c:pt>
                <c:pt idx="6">
                  <c:v>12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2005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7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Sheet1!$B$1:$H$1</c:f>
              <c:strCache>
                <c:ptCount val="7"/>
                <c:pt idx="0">
                  <c:v>mają oszczędności</c:v>
                </c:pt>
                <c:pt idx="1">
                  <c:v>do miesięcznych dochodów</c:v>
                </c:pt>
                <c:pt idx="2">
                  <c:v> do 3 miesięcznych dochodów</c:v>
                </c:pt>
                <c:pt idx="3">
                  <c:v>3-6 miesięczne dochody</c:v>
                </c:pt>
                <c:pt idx="4">
                  <c:v>powyżej 6 miesięcznych dochodów</c:v>
                </c:pt>
                <c:pt idx="5">
                  <c:v>powyżej rocznych dochodów</c:v>
                </c:pt>
                <c:pt idx="6">
                  <c:v>trudno powiedzieć</c:v>
                </c:pt>
              </c:strCache>
            </c:strRef>
          </c:cat>
          <c:val>
            <c:numRef>
              <c:f>Sheet1!$B$4:$H$4</c:f>
              <c:numCache>
                <c:formatCode>General</c:formatCode>
                <c:ptCount val="7"/>
                <c:pt idx="0">
                  <c:v>23</c:v>
                </c:pt>
                <c:pt idx="1">
                  <c:v>16</c:v>
                </c:pt>
                <c:pt idx="2">
                  <c:v>27</c:v>
                </c:pt>
                <c:pt idx="3">
                  <c:v>20</c:v>
                </c:pt>
                <c:pt idx="4">
                  <c:v>14</c:v>
                </c:pt>
                <c:pt idx="5">
                  <c:v>8</c:v>
                </c:pt>
                <c:pt idx="6">
                  <c:v>15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2007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7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Sheet1!$B$1:$H$1</c:f>
              <c:strCache>
                <c:ptCount val="7"/>
                <c:pt idx="0">
                  <c:v>mają oszczędności</c:v>
                </c:pt>
                <c:pt idx="1">
                  <c:v>do miesięcznych dochodów</c:v>
                </c:pt>
                <c:pt idx="2">
                  <c:v> do 3 miesięcznych dochodów</c:v>
                </c:pt>
                <c:pt idx="3">
                  <c:v>3-6 miesięczne dochody</c:v>
                </c:pt>
                <c:pt idx="4">
                  <c:v>powyżej 6 miesięcznych dochodów</c:v>
                </c:pt>
                <c:pt idx="5">
                  <c:v>powyżej rocznych dochodów</c:v>
                </c:pt>
                <c:pt idx="6">
                  <c:v>trudno powiedzieć</c:v>
                </c:pt>
              </c:strCache>
            </c:strRef>
          </c:cat>
          <c:val>
            <c:numRef>
              <c:f>Sheet1!$B$5:$H$5</c:f>
              <c:numCache>
                <c:formatCode>General</c:formatCode>
                <c:ptCount val="7"/>
                <c:pt idx="0">
                  <c:v>28</c:v>
                </c:pt>
                <c:pt idx="1">
                  <c:v>24</c:v>
                </c:pt>
                <c:pt idx="2">
                  <c:v>30</c:v>
                </c:pt>
                <c:pt idx="3">
                  <c:v>20</c:v>
                </c:pt>
                <c:pt idx="4">
                  <c:v>8</c:v>
                </c:pt>
                <c:pt idx="5">
                  <c:v>8</c:v>
                </c:pt>
                <c:pt idx="6">
                  <c:v>9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7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Sheet1!$B$1:$H$1</c:f>
              <c:strCache>
                <c:ptCount val="7"/>
                <c:pt idx="0">
                  <c:v>mają oszczędności</c:v>
                </c:pt>
                <c:pt idx="1">
                  <c:v>do miesięcznych dochodów</c:v>
                </c:pt>
                <c:pt idx="2">
                  <c:v> do 3 miesięcznych dochodów</c:v>
                </c:pt>
                <c:pt idx="3">
                  <c:v>3-6 miesięczne dochody</c:v>
                </c:pt>
                <c:pt idx="4">
                  <c:v>powyżej 6 miesięcznych dochodów</c:v>
                </c:pt>
                <c:pt idx="5">
                  <c:v>powyżej rocznych dochodów</c:v>
                </c:pt>
                <c:pt idx="6">
                  <c:v>trudno powiedzieć</c:v>
                </c:pt>
              </c:strCache>
            </c:strRef>
          </c:cat>
          <c:val>
            <c:numRef>
              <c:f>Sheet1!$B$6:$H$6</c:f>
              <c:numCache>
                <c:formatCode>General</c:formatCode>
                <c:ptCount val="7"/>
                <c:pt idx="0">
                  <c:v>32</c:v>
                </c:pt>
                <c:pt idx="1">
                  <c:v>23</c:v>
                </c:pt>
                <c:pt idx="2">
                  <c:v>28</c:v>
                </c:pt>
                <c:pt idx="3">
                  <c:v>20</c:v>
                </c:pt>
                <c:pt idx="4">
                  <c:v>11</c:v>
                </c:pt>
                <c:pt idx="5">
                  <c:v>8</c:v>
                </c:pt>
                <c:pt idx="6">
                  <c:v>10</c:v>
                </c:pt>
              </c:numCache>
            </c:numRef>
          </c:val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7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Sheet1!$B$1:$H$1</c:f>
              <c:strCache>
                <c:ptCount val="7"/>
                <c:pt idx="0">
                  <c:v>mają oszczędności</c:v>
                </c:pt>
                <c:pt idx="1">
                  <c:v>do miesięcznych dochodów</c:v>
                </c:pt>
                <c:pt idx="2">
                  <c:v> do 3 miesięcznych dochodów</c:v>
                </c:pt>
                <c:pt idx="3">
                  <c:v>3-6 miesięczne dochody</c:v>
                </c:pt>
                <c:pt idx="4">
                  <c:v>powyżej 6 miesięcznych dochodów</c:v>
                </c:pt>
                <c:pt idx="5">
                  <c:v>powyżej rocznych dochodów</c:v>
                </c:pt>
                <c:pt idx="6">
                  <c:v>trudno powiedzieć</c:v>
                </c:pt>
              </c:strCache>
            </c:strRef>
          </c:cat>
          <c:val>
            <c:numRef>
              <c:f>Sheet1!$B$7:$H$7</c:f>
              <c:numCache>
                <c:formatCode>General</c:formatCode>
                <c:ptCount val="7"/>
                <c:pt idx="0">
                  <c:v>37</c:v>
                </c:pt>
                <c:pt idx="1">
                  <c:v>22</c:v>
                </c:pt>
                <c:pt idx="2">
                  <c:v>32</c:v>
                </c:pt>
                <c:pt idx="3">
                  <c:v>21</c:v>
                </c:pt>
                <c:pt idx="4">
                  <c:v>12</c:v>
                </c:pt>
                <c:pt idx="5">
                  <c:v>8</c:v>
                </c:pt>
                <c:pt idx="6">
                  <c:v>6</c:v>
                </c:pt>
              </c:numCache>
            </c:numRef>
          </c:val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dLbls>
            <c:txPr>
              <a:bodyPr/>
              <a:lstStyle/>
              <a:p>
                <a:pPr>
                  <a:defRPr sz="105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Sheet1!$B$1:$H$1</c:f>
              <c:strCache>
                <c:ptCount val="7"/>
                <c:pt idx="0">
                  <c:v>mają oszczędności</c:v>
                </c:pt>
                <c:pt idx="1">
                  <c:v>do miesięcznych dochodów</c:v>
                </c:pt>
                <c:pt idx="2">
                  <c:v> do 3 miesięcznych dochodów</c:v>
                </c:pt>
                <c:pt idx="3">
                  <c:v>3-6 miesięczne dochody</c:v>
                </c:pt>
                <c:pt idx="4">
                  <c:v>powyżej 6 miesięcznych dochodów</c:v>
                </c:pt>
                <c:pt idx="5">
                  <c:v>powyżej rocznych dochodów</c:v>
                </c:pt>
                <c:pt idx="6">
                  <c:v>trudno powiedzieć</c:v>
                </c:pt>
              </c:strCache>
            </c:strRef>
          </c:cat>
          <c:val>
            <c:numRef>
              <c:f>Sheet1!$B$8:$H$8</c:f>
              <c:numCache>
                <c:formatCode>General</c:formatCode>
                <c:ptCount val="7"/>
                <c:pt idx="0">
                  <c:v>40</c:v>
                </c:pt>
                <c:pt idx="1">
                  <c:v>24</c:v>
                </c:pt>
                <c:pt idx="2">
                  <c:v>29</c:v>
                </c:pt>
                <c:pt idx="3">
                  <c:v>20</c:v>
                </c:pt>
                <c:pt idx="4">
                  <c:v>12</c:v>
                </c:pt>
                <c:pt idx="5">
                  <c:v>7</c:v>
                </c:pt>
                <c:pt idx="6">
                  <c:v>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97950720"/>
        <c:axId val="95880320"/>
      </c:barChart>
      <c:catAx>
        <c:axId val="97950720"/>
        <c:scaling>
          <c:orientation val="minMax"/>
        </c:scaling>
        <c:delete val="0"/>
        <c:axPos val="l"/>
        <c:title>
          <c:tx>
            <c:rich>
              <a:bodyPr rot="0" vert="horz"/>
              <a:lstStyle/>
              <a:p>
                <a:pPr>
                  <a:defRPr sz="1400"/>
                </a:pPr>
                <a:r>
                  <a:rPr lang="pl-PL" sz="1400"/>
                  <a:t>Stan oszczędności    </a:t>
                </a:r>
              </a:p>
            </c:rich>
          </c:tx>
          <c:layout>
            <c:manualLayout>
              <c:xMode val="edge"/>
              <c:yMode val="edge"/>
              <c:x val="0.40596524702158027"/>
              <c:y val="0.9203459698532225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400"/>
            </a:pPr>
            <a:endParaRPr lang="pl-PL"/>
          </a:p>
        </c:txPr>
        <c:crossAx val="95880320"/>
        <c:crosses val="autoZero"/>
        <c:auto val="1"/>
        <c:lblAlgn val="ctr"/>
        <c:lblOffset val="80"/>
        <c:noMultiLvlLbl val="0"/>
      </c:catAx>
      <c:valAx>
        <c:axId val="95880320"/>
        <c:scaling>
          <c:orientation val="minMax"/>
          <c:max val="50"/>
          <c:min val="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900" b="0"/>
                </a:pPr>
                <a:r>
                  <a:rPr lang="pl-PL" sz="900" b="0"/>
                  <a:t>Proc. gospodarstw domowych</a:t>
                </a:r>
              </a:p>
            </c:rich>
          </c:tx>
          <c:layout>
            <c:manualLayout>
              <c:xMode val="edge"/>
              <c:yMode val="edge"/>
              <c:x val="0.74154195129582312"/>
              <c:y val="0.9029014648022798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900"/>
            </a:pPr>
            <a:endParaRPr lang="pl-PL"/>
          </a:p>
        </c:txPr>
        <c:crossAx val="97950720"/>
        <c:crosses val="autoZero"/>
        <c:crossBetween val="between"/>
        <c:majorUnit val="10"/>
      </c:valAx>
      <c:spPr>
        <a:ln>
          <a:noFill/>
        </a:ln>
      </c:spPr>
    </c:plotArea>
    <c:legend>
      <c:legendPos val="r"/>
      <c:layout>
        <c:manualLayout>
          <c:xMode val="edge"/>
          <c:yMode val="edge"/>
          <c:x val="0.74527385312494165"/>
          <c:y val="6.9473001562815634E-2"/>
          <c:w val="0.11506961464254055"/>
          <c:h val="0.24686693160220177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400"/>
          </a:pPr>
          <a:endParaRPr lang="pl-PL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5209398655404658"/>
          <c:y val="5.6918670597871784E-2"/>
          <c:w val="0.71274850842398896"/>
          <c:h val="0.8031698631032115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2000</c:v>
                </c:pt>
              </c:strCache>
            </c:strRef>
          </c:tx>
          <c:spPr>
            <a:solidFill>
              <a:srgbClr val="1F497D"/>
            </a:solidFill>
          </c:spPr>
          <c:invertIfNegative val="0"/>
          <c:dLbls>
            <c:txPr>
              <a:bodyPr/>
              <a:lstStyle/>
              <a:p>
                <a:pPr>
                  <a:defRPr sz="10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Sheet1!$B$1:$G$1</c:f>
              <c:strCache>
                <c:ptCount val="6"/>
                <c:pt idx="0">
                  <c:v>są zadłużone</c:v>
                </c:pt>
                <c:pt idx="1">
                  <c:v>do miesięcznych dochodów</c:v>
                </c:pt>
                <c:pt idx="2">
                  <c:v> do 3 miesięcznych dochodów</c:v>
                </c:pt>
                <c:pt idx="3">
                  <c:v>3-6 miesięczne dochody</c:v>
                </c:pt>
                <c:pt idx="4">
                  <c:v>powyżej 6 miesięcznych dochodów</c:v>
                </c:pt>
                <c:pt idx="5">
                  <c:v>powyżej rocznych dochodów </c:v>
                </c:pt>
              </c:strCache>
            </c:strRef>
          </c:cat>
          <c:val>
            <c:numRef>
              <c:f>Sheet1!$B$2:$G$2</c:f>
              <c:numCache>
                <c:formatCode>General</c:formatCode>
                <c:ptCount val="6"/>
                <c:pt idx="0">
                  <c:v>38</c:v>
                </c:pt>
                <c:pt idx="1">
                  <c:v>29</c:v>
                </c:pt>
                <c:pt idx="2">
                  <c:v>33</c:v>
                </c:pt>
                <c:pt idx="3">
                  <c:v>17</c:v>
                </c:pt>
                <c:pt idx="4">
                  <c:v>12</c:v>
                </c:pt>
                <c:pt idx="5">
                  <c:v>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2003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7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Sheet1!$B$1:$G$1</c:f>
              <c:strCache>
                <c:ptCount val="6"/>
                <c:pt idx="0">
                  <c:v>są zadłużone</c:v>
                </c:pt>
                <c:pt idx="1">
                  <c:v>do miesięcznych dochodów</c:v>
                </c:pt>
                <c:pt idx="2">
                  <c:v> do 3 miesięcznych dochodów</c:v>
                </c:pt>
                <c:pt idx="3">
                  <c:v>3-6 miesięczne dochody</c:v>
                </c:pt>
                <c:pt idx="4">
                  <c:v>powyżej 6 miesięcznych dochodów</c:v>
                </c:pt>
                <c:pt idx="5">
                  <c:v>powyżej rocznych dochodów </c:v>
                </c:pt>
              </c:strCache>
            </c:strRef>
          </c:cat>
          <c:val>
            <c:numRef>
              <c:f>Sheet1!$B$3:$G$3</c:f>
              <c:numCache>
                <c:formatCode>General</c:formatCode>
                <c:ptCount val="6"/>
                <c:pt idx="0">
                  <c:v>40</c:v>
                </c:pt>
                <c:pt idx="1">
                  <c:v>24</c:v>
                </c:pt>
                <c:pt idx="2">
                  <c:v>33</c:v>
                </c:pt>
                <c:pt idx="3">
                  <c:v>20</c:v>
                </c:pt>
                <c:pt idx="4">
                  <c:v>13</c:v>
                </c:pt>
                <c:pt idx="5">
                  <c:v>11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2005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7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Sheet1!$B$1:$G$1</c:f>
              <c:strCache>
                <c:ptCount val="6"/>
                <c:pt idx="0">
                  <c:v>są zadłużone</c:v>
                </c:pt>
                <c:pt idx="1">
                  <c:v>do miesięcznych dochodów</c:v>
                </c:pt>
                <c:pt idx="2">
                  <c:v> do 3 miesięcznych dochodów</c:v>
                </c:pt>
                <c:pt idx="3">
                  <c:v>3-6 miesięczne dochody</c:v>
                </c:pt>
                <c:pt idx="4">
                  <c:v>powyżej 6 miesięcznych dochodów</c:v>
                </c:pt>
                <c:pt idx="5">
                  <c:v>powyżej rocznych dochodów </c:v>
                </c:pt>
              </c:strCache>
            </c:strRef>
          </c:cat>
          <c:val>
            <c:numRef>
              <c:f>Sheet1!$B$4:$G$4</c:f>
              <c:numCache>
                <c:formatCode>General</c:formatCode>
                <c:ptCount val="6"/>
                <c:pt idx="0">
                  <c:v>40</c:v>
                </c:pt>
                <c:pt idx="1">
                  <c:v>24</c:v>
                </c:pt>
                <c:pt idx="2">
                  <c:v>31</c:v>
                </c:pt>
                <c:pt idx="3">
                  <c:v>19</c:v>
                </c:pt>
                <c:pt idx="4">
                  <c:v>14</c:v>
                </c:pt>
                <c:pt idx="5">
                  <c:v>12</c:v>
                </c:pt>
              </c:numCache>
            </c:numRef>
          </c:val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2007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7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Sheet1!$B$1:$G$1</c:f>
              <c:strCache>
                <c:ptCount val="6"/>
                <c:pt idx="0">
                  <c:v>są zadłużone</c:v>
                </c:pt>
                <c:pt idx="1">
                  <c:v>do miesięcznych dochodów</c:v>
                </c:pt>
                <c:pt idx="2">
                  <c:v> do 3 miesięcznych dochodów</c:v>
                </c:pt>
                <c:pt idx="3">
                  <c:v>3-6 miesięczne dochody</c:v>
                </c:pt>
                <c:pt idx="4">
                  <c:v>powyżej 6 miesięcznych dochodów</c:v>
                </c:pt>
                <c:pt idx="5">
                  <c:v>powyżej rocznych dochodów </c:v>
                </c:pt>
              </c:strCache>
            </c:strRef>
          </c:cat>
          <c:val>
            <c:numRef>
              <c:f>Sheet1!$B$5:$G$5</c:f>
              <c:numCache>
                <c:formatCode>General</c:formatCode>
                <c:ptCount val="6"/>
                <c:pt idx="0">
                  <c:v>42</c:v>
                </c:pt>
                <c:pt idx="1">
                  <c:v>24</c:v>
                </c:pt>
                <c:pt idx="2">
                  <c:v>29</c:v>
                </c:pt>
                <c:pt idx="3">
                  <c:v>19</c:v>
                </c:pt>
                <c:pt idx="4">
                  <c:v>13</c:v>
                </c:pt>
                <c:pt idx="5">
                  <c:v>16</c:v>
                </c:pt>
              </c:numCache>
            </c:numRef>
          </c:val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2009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7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Sheet1!$B$1:$G$1</c:f>
              <c:strCache>
                <c:ptCount val="6"/>
                <c:pt idx="0">
                  <c:v>są zadłużone</c:v>
                </c:pt>
                <c:pt idx="1">
                  <c:v>do miesięcznych dochodów</c:v>
                </c:pt>
                <c:pt idx="2">
                  <c:v> do 3 miesięcznych dochodów</c:v>
                </c:pt>
                <c:pt idx="3">
                  <c:v>3-6 miesięczne dochody</c:v>
                </c:pt>
                <c:pt idx="4">
                  <c:v>powyżej 6 miesięcznych dochodów</c:v>
                </c:pt>
                <c:pt idx="5">
                  <c:v>powyżej rocznych dochodów </c:v>
                </c:pt>
              </c:strCache>
            </c:strRef>
          </c:cat>
          <c:val>
            <c:numRef>
              <c:f>Sheet1!$B$6:$G$6</c:f>
              <c:numCache>
                <c:formatCode>General</c:formatCode>
                <c:ptCount val="6"/>
                <c:pt idx="0">
                  <c:v>41</c:v>
                </c:pt>
                <c:pt idx="1">
                  <c:v>24</c:v>
                </c:pt>
                <c:pt idx="2">
                  <c:v>24</c:v>
                </c:pt>
                <c:pt idx="3">
                  <c:v>18</c:v>
                </c:pt>
                <c:pt idx="4">
                  <c:v>14</c:v>
                </c:pt>
                <c:pt idx="5">
                  <c:v>19</c:v>
                </c:pt>
              </c:numCache>
            </c:numRef>
          </c:val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7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Sheet1!$B$1:$G$1</c:f>
              <c:strCache>
                <c:ptCount val="6"/>
                <c:pt idx="0">
                  <c:v>są zadłużone</c:v>
                </c:pt>
                <c:pt idx="1">
                  <c:v>do miesięcznych dochodów</c:v>
                </c:pt>
                <c:pt idx="2">
                  <c:v> do 3 miesięcznych dochodów</c:v>
                </c:pt>
                <c:pt idx="3">
                  <c:v>3-6 miesięczne dochody</c:v>
                </c:pt>
                <c:pt idx="4">
                  <c:v>powyżej 6 miesięcznych dochodów</c:v>
                </c:pt>
                <c:pt idx="5">
                  <c:v>powyżej rocznych dochodów </c:v>
                </c:pt>
              </c:strCache>
            </c:strRef>
          </c:cat>
          <c:val>
            <c:numRef>
              <c:f>Sheet1!$B$7:$G$7</c:f>
              <c:numCache>
                <c:formatCode>General</c:formatCode>
                <c:ptCount val="6"/>
                <c:pt idx="0">
                  <c:v>39</c:v>
                </c:pt>
                <c:pt idx="1">
                  <c:v>22</c:v>
                </c:pt>
                <c:pt idx="2">
                  <c:v>23</c:v>
                </c:pt>
                <c:pt idx="3">
                  <c:v>17</c:v>
                </c:pt>
                <c:pt idx="4">
                  <c:v>15</c:v>
                </c:pt>
                <c:pt idx="5">
                  <c:v>23</c:v>
                </c:pt>
              </c:numCache>
            </c:numRef>
          </c:val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Sheet1!$B$1:$G$1</c:f>
              <c:strCache>
                <c:ptCount val="6"/>
                <c:pt idx="0">
                  <c:v>są zadłużone</c:v>
                </c:pt>
                <c:pt idx="1">
                  <c:v>do miesięcznych dochodów</c:v>
                </c:pt>
                <c:pt idx="2">
                  <c:v> do 3 miesięcznych dochodów</c:v>
                </c:pt>
                <c:pt idx="3">
                  <c:v>3-6 miesięczne dochody</c:v>
                </c:pt>
                <c:pt idx="4">
                  <c:v>powyżej 6 miesięcznych dochodów</c:v>
                </c:pt>
                <c:pt idx="5">
                  <c:v>powyżej rocznych dochodów </c:v>
                </c:pt>
              </c:strCache>
            </c:strRef>
          </c:cat>
          <c:val>
            <c:numRef>
              <c:f>Sheet1!$B$8:$G$8</c:f>
              <c:numCache>
                <c:formatCode>General</c:formatCode>
                <c:ptCount val="6"/>
                <c:pt idx="0">
                  <c:v>37</c:v>
                </c:pt>
                <c:pt idx="1">
                  <c:v>18</c:v>
                </c:pt>
                <c:pt idx="2">
                  <c:v>19</c:v>
                </c:pt>
                <c:pt idx="3">
                  <c:v>16</c:v>
                </c:pt>
                <c:pt idx="4">
                  <c:v>12</c:v>
                </c:pt>
                <c:pt idx="5">
                  <c:v>28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32469120"/>
        <c:axId val="132471040"/>
      </c:barChart>
      <c:catAx>
        <c:axId val="132469120"/>
        <c:scaling>
          <c:orientation val="minMax"/>
        </c:scaling>
        <c:delete val="0"/>
        <c:axPos val="l"/>
        <c:title>
          <c:tx>
            <c:rich>
              <a:bodyPr rot="0" vert="horz"/>
              <a:lstStyle/>
              <a:p>
                <a:pPr>
                  <a:defRPr sz="1400"/>
                </a:pPr>
                <a:r>
                  <a:rPr lang="pl-PL" sz="1400" dirty="0"/>
                  <a:t>Stan zadłużenia</a:t>
                </a:r>
              </a:p>
            </c:rich>
          </c:tx>
          <c:layout>
            <c:manualLayout>
              <c:xMode val="edge"/>
              <c:yMode val="edge"/>
              <c:x val="0.44314587494010743"/>
              <c:y val="0.9379207370862874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400"/>
            </a:pPr>
            <a:endParaRPr lang="pl-PL"/>
          </a:p>
        </c:txPr>
        <c:crossAx val="132471040"/>
        <c:crosses val="autoZero"/>
        <c:auto val="1"/>
        <c:lblAlgn val="ctr"/>
        <c:lblOffset val="80"/>
        <c:noMultiLvlLbl val="0"/>
      </c:catAx>
      <c:valAx>
        <c:axId val="132471040"/>
        <c:scaling>
          <c:orientation val="minMax"/>
          <c:max val="50"/>
          <c:min val="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900" b="0"/>
                </a:pPr>
                <a:r>
                  <a:rPr lang="pl-PL" sz="900" b="0"/>
                  <a:t>Proc. gospodarstw domowych</a:t>
                </a:r>
              </a:p>
            </c:rich>
          </c:tx>
          <c:layout>
            <c:manualLayout>
              <c:xMode val="edge"/>
              <c:yMode val="edge"/>
              <c:x val="0.72280157225904118"/>
              <c:y val="0.8956491434421319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900"/>
            </a:pPr>
            <a:endParaRPr lang="pl-PL"/>
          </a:p>
        </c:txPr>
        <c:crossAx val="132469120"/>
        <c:crosses val="autoZero"/>
        <c:crossBetween val="between"/>
        <c:majorUnit val="10"/>
      </c:valAx>
    </c:plotArea>
    <c:legend>
      <c:legendPos val="r"/>
      <c:layout>
        <c:manualLayout>
          <c:xMode val="edge"/>
          <c:yMode val="edge"/>
          <c:x val="0.77584106063687974"/>
          <c:y val="5.7306782428319533E-2"/>
          <c:w val="0.14919652813995987"/>
          <c:h val="0.28899633265019953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400"/>
          </a:pPr>
          <a:endParaRPr lang="pl-PL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999033974919802E-2"/>
          <c:y val="4.4057617797775277E-2"/>
          <c:w val="0.89760207057451147"/>
          <c:h val="0.85653105861767276"/>
        </c:manualLayout>
      </c:layout>
      <c:lineChart>
        <c:grouping val="standar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DS.</c:v>
                </c:pt>
              </c:strCache>
            </c:strRef>
          </c:tx>
          <c:spPr>
            <a:ln w="44450">
              <a:solidFill>
                <a:srgbClr val="1F497D"/>
              </a:solidFill>
            </a:ln>
          </c:spPr>
          <c:dLbls>
            <c:txPr>
              <a:bodyPr/>
              <a:lstStyle/>
              <a:p>
                <a:pPr>
                  <a:defRPr sz="1400"/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Arkusz1!$A$2:$A$6</c:f>
              <c:numCache>
                <c:formatCode>General</c:formatCode>
                <c:ptCount val="5"/>
                <c:pt idx="0">
                  <c:v>2005</c:v>
                </c:pt>
                <c:pt idx="1">
                  <c:v>2007</c:v>
                </c:pt>
                <c:pt idx="2">
                  <c:v>2009</c:v>
                </c:pt>
                <c:pt idx="3">
                  <c:v>2011</c:v>
                </c:pt>
                <c:pt idx="4">
                  <c:v>2013</c:v>
                </c:pt>
              </c:numCache>
            </c:numRef>
          </c:cat>
          <c:val>
            <c:numRef>
              <c:f>Arkusz1!$B$2:$B$6</c:f>
              <c:numCache>
                <c:formatCode>General</c:formatCode>
                <c:ptCount val="5"/>
                <c:pt idx="0">
                  <c:v>11.5</c:v>
                </c:pt>
                <c:pt idx="1">
                  <c:v>6.1</c:v>
                </c:pt>
                <c:pt idx="2">
                  <c:v>3.7</c:v>
                </c:pt>
                <c:pt idx="3">
                  <c:v>4</c:v>
                </c:pt>
                <c:pt idx="4">
                  <c:v>5.2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32516096"/>
        <c:axId val="132526080"/>
      </c:lineChart>
      <c:catAx>
        <c:axId val="1325160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132526080"/>
        <c:crosses val="autoZero"/>
        <c:auto val="1"/>
        <c:lblAlgn val="ctr"/>
        <c:lblOffset val="100"/>
        <c:noMultiLvlLbl val="0"/>
      </c:catAx>
      <c:valAx>
        <c:axId val="1325260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13251609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8395144888358193E-2"/>
          <c:y val="3.6791627701145586E-2"/>
          <c:w val="0.90387581625258817"/>
          <c:h val="0.7989540888747870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pl-P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Arkusz1!$A$2:$A$3</c:f>
              <c:strCache>
                <c:ptCount val="2"/>
                <c:pt idx="0">
                  <c:v>Dochód w poprzednim roku</c:v>
                </c:pt>
                <c:pt idx="1">
                  <c:v>Dochód w pierwszych miesiącach bieżącego roku.</c:v>
                </c:pt>
              </c:strCache>
            </c:strRef>
          </c:cat>
          <c:val>
            <c:numRef>
              <c:f>Arkusz1!$B$2:$B$3</c:f>
              <c:numCache>
                <c:formatCode>General</c:formatCode>
                <c:ptCount val="2"/>
                <c:pt idx="0">
                  <c:v>32.78</c:v>
                </c:pt>
                <c:pt idx="1">
                  <c:v>31.17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pl-P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Arkusz1!$A$2:$A$3</c:f>
              <c:strCache>
                <c:ptCount val="2"/>
                <c:pt idx="0">
                  <c:v>Dochód w poprzednim roku</c:v>
                </c:pt>
                <c:pt idx="1">
                  <c:v>Dochód w pierwszych miesiącach bieżącego roku.</c:v>
                </c:pt>
              </c:strCache>
            </c:strRef>
          </c:cat>
          <c:val>
            <c:numRef>
              <c:f>Arkusz1!$C$2:$C$3</c:f>
              <c:numCache>
                <c:formatCode>General</c:formatCode>
                <c:ptCount val="2"/>
                <c:pt idx="0">
                  <c:v>32.270000000000003</c:v>
                </c:pt>
                <c:pt idx="1">
                  <c:v>31.55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0362624"/>
        <c:axId val="52248576"/>
      </c:barChart>
      <c:catAx>
        <c:axId val="503626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52248576"/>
        <c:crosses val="autoZero"/>
        <c:auto val="1"/>
        <c:lblAlgn val="ctr"/>
        <c:lblOffset val="100"/>
        <c:noMultiLvlLbl val="0"/>
      </c:catAx>
      <c:valAx>
        <c:axId val="52248576"/>
        <c:scaling>
          <c:orientation val="minMax"/>
          <c:max val="4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 b="0"/>
                </a:pPr>
                <a:r>
                  <a:rPr lang="pl-PL" sz="1400" b="0"/>
                  <a:t>Wspolczynnik Diniego * 100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503626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43508466237424975"/>
          <c:y val="6.2342137453658859E-2"/>
          <c:w val="0.12054903467052271"/>
          <c:h val="0.18189663792025998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400"/>
          </a:pPr>
          <a:endParaRPr lang="pl-PL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Arkusz1!$B$1</c:f>
              <c:strCache>
                <c:ptCount val="1"/>
                <c:pt idx="0">
                  <c:v>Sprzedaż</c:v>
                </c:pt>
              </c:strCache>
            </c:strRef>
          </c:tx>
          <c:spPr>
            <a:solidFill>
              <a:schemeClr val="accent1"/>
            </a:solidFill>
            <a:ln w="12700">
              <a:solidFill>
                <a:sysClr val="window" lastClr="FFFFFF"/>
              </a:solidFill>
            </a:ln>
          </c:spPr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ysClr val="window" lastClr="FFFFFF"/>
                </a:solidFill>
              </a:ln>
            </c:spPr>
          </c:dPt>
          <c:dPt>
            <c:idx val="1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 w="12700">
                <a:solidFill>
                  <a:sysClr val="window" lastClr="FFFFFF"/>
                </a:solidFill>
              </a:ln>
            </c:spPr>
          </c:dPt>
          <c:dPt>
            <c:idx val="3"/>
            <c:bubble3D val="0"/>
            <c:spPr>
              <a:solidFill>
                <a:schemeClr val="tx2">
                  <a:lumMod val="75000"/>
                </a:schemeClr>
              </a:solidFill>
              <a:ln w="12700">
                <a:solidFill>
                  <a:sysClr val="window" lastClr="FFFFFF"/>
                </a:solidFill>
              </a:ln>
            </c:spPr>
          </c:dPt>
          <c:dLbls>
            <c:dLbl>
              <c:idx val="2"/>
              <c:spPr/>
              <c:txPr>
                <a:bodyPr/>
                <a:lstStyle/>
                <a:p>
                  <a:pPr>
                    <a:defRPr sz="1600">
                      <a:solidFill>
                        <a:schemeClr val="bg1"/>
                      </a:solidFill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 sz="1600">
                      <a:solidFill>
                        <a:schemeClr val="bg1"/>
                      </a:solidFill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Arkusz1!$A$2:$A$5</c:f>
              <c:strCache>
                <c:ptCount val="4"/>
                <c:pt idx="0">
                  <c:v>Podstawowe</c:v>
                </c:pt>
                <c:pt idx="1">
                  <c:v>Zasadnicze zawodowe</c:v>
                </c:pt>
                <c:pt idx="2">
                  <c:v>Średnie</c:v>
                </c:pt>
                <c:pt idx="3">
                  <c:v>Wyższe</c:v>
                </c:pt>
              </c:strCache>
            </c:strRef>
          </c:cat>
          <c:val>
            <c:numRef>
              <c:f>Arkusz1!$B$2:$B$5</c:f>
              <c:numCache>
                <c:formatCode>General</c:formatCode>
                <c:ptCount val="4"/>
                <c:pt idx="0">
                  <c:v>4.5</c:v>
                </c:pt>
                <c:pt idx="1">
                  <c:v>21.9</c:v>
                </c:pt>
                <c:pt idx="2">
                  <c:v>31.4</c:v>
                </c:pt>
                <c:pt idx="3">
                  <c:v>42.3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63901854820363879"/>
          <c:y val="0.34975214394167842"/>
          <c:w val="0.28203519714740688"/>
          <c:h val="0.2836986366594188"/>
        </c:manualLayout>
      </c:layout>
      <c:overlay val="0"/>
      <c:txPr>
        <a:bodyPr/>
        <a:lstStyle/>
        <a:p>
          <a:pPr>
            <a:defRPr sz="1600"/>
          </a:pPr>
          <a:endParaRPr lang="pl-PL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3877259120062408"/>
          <c:y val="3.2321745807974873E-2"/>
          <c:w val="0.76122740879937589"/>
          <c:h val="0.5130735897530177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Mężczyzna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cat>
            <c:strRef>
              <c:f>Arkusz1!$A$2:$A$11</c:f>
              <c:strCache>
                <c:ptCount val="10"/>
                <c:pt idx="0">
                  <c:v>PRZEDSTAWICIELE WŁADZ, WYŻSI URZĘDNICY I KIEROWNICY</c:v>
                </c:pt>
                <c:pt idx="1">
                  <c:v>SPECJALIŚCI</c:v>
                </c:pt>
                <c:pt idx="2">
                  <c:v>TECHNICY I INNY ŚREDNI PERSONEL</c:v>
                </c:pt>
                <c:pt idx="3">
                  <c:v>PRACOWNICY BIUROWI</c:v>
                </c:pt>
                <c:pt idx="4">
                  <c:v>PRACOWNICY USŁUG OSOBISTYCH I SPRZEDAWCY</c:v>
                </c:pt>
                <c:pt idx="5">
                  <c:v>ROLNICY, OGRODNICY I RYBACY</c:v>
                </c:pt>
                <c:pt idx="6">
                  <c:v>ROBOTNICY PRZEMYSŁOWI I RZEMIEŚLNICY</c:v>
                </c:pt>
                <c:pt idx="7">
                  <c:v>OPERATORZY I MONTERZY MASZYN I URZĄDZEŃ</c:v>
                </c:pt>
                <c:pt idx="8">
                  <c:v>PRACOWNICY PRZY PRACACH PROSTYCH</c:v>
                </c:pt>
                <c:pt idx="9">
                  <c:v>Ogółem</c:v>
                </c:pt>
              </c:strCache>
            </c:strRef>
          </c:cat>
          <c:val>
            <c:numRef>
              <c:f>Arkusz1!$B$2:$B$11</c:f>
              <c:numCache>
                <c:formatCode>General</c:formatCode>
                <c:ptCount val="10"/>
                <c:pt idx="0">
                  <c:v>3891</c:v>
                </c:pt>
                <c:pt idx="1">
                  <c:v>3324</c:v>
                </c:pt>
                <c:pt idx="2">
                  <c:v>2758</c:v>
                </c:pt>
                <c:pt idx="3">
                  <c:v>2148</c:v>
                </c:pt>
                <c:pt idx="4">
                  <c:v>2194</c:v>
                </c:pt>
                <c:pt idx="5">
                  <c:v>1641</c:v>
                </c:pt>
                <c:pt idx="6">
                  <c:v>2357</c:v>
                </c:pt>
                <c:pt idx="7">
                  <c:v>2445</c:v>
                </c:pt>
                <c:pt idx="8">
                  <c:v>1807</c:v>
                </c:pt>
                <c:pt idx="9">
                  <c:v>2579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Kobieta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cat>
            <c:strRef>
              <c:f>Arkusz1!$A$2:$A$11</c:f>
              <c:strCache>
                <c:ptCount val="10"/>
                <c:pt idx="0">
                  <c:v>PRZEDSTAWICIELE WŁADZ, WYŻSI URZĘDNICY I KIEROWNICY</c:v>
                </c:pt>
                <c:pt idx="1">
                  <c:v>SPECJALIŚCI</c:v>
                </c:pt>
                <c:pt idx="2">
                  <c:v>TECHNICY I INNY ŚREDNI PERSONEL</c:v>
                </c:pt>
                <c:pt idx="3">
                  <c:v>PRACOWNICY BIUROWI</c:v>
                </c:pt>
                <c:pt idx="4">
                  <c:v>PRACOWNICY USŁUG OSOBISTYCH I SPRZEDAWCY</c:v>
                </c:pt>
                <c:pt idx="5">
                  <c:v>ROLNICY, OGRODNICY I RYBACY</c:v>
                </c:pt>
                <c:pt idx="6">
                  <c:v>ROBOTNICY PRZEMYSŁOWI I RZEMIEŚLNICY</c:v>
                </c:pt>
                <c:pt idx="7">
                  <c:v>OPERATORZY I MONTERZY MASZYN I URZĄDZEŃ</c:v>
                </c:pt>
                <c:pt idx="8">
                  <c:v>PRACOWNICY PRZY PRACACH PROSTYCH</c:v>
                </c:pt>
                <c:pt idx="9">
                  <c:v>Ogółem</c:v>
                </c:pt>
              </c:strCache>
            </c:strRef>
          </c:cat>
          <c:val>
            <c:numRef>
              <c:f>Arkusz1!$C$2:$C$11</c:f>
              <c:numCache>
                <c:formatCode>General</c:formatCode>
                <c:ptCount val="10"/>
                <c:pt idx="0">
                  <c:v>3370</c:v>
                </c:pt>
                <c:pt idx="1">
                  <c:v>2421</c:v>
                </c:pt>
                <c:pt idx="2">
                  <c:v>2050</c:v>
                </c:pt>
                <c:pt idx="3">
                  <c:v>1874</c:v>
                </c:pt>
                <c:pt idx="4">
                  <c:v>1719</c:v>
                </c:pt>
                <c:pt idx="5">
                  <c:v>1367</c:v>
                </c:pt>
                <c:pt idx="6">
                  <c:v>1788</c:v>
                </c:pt>
                <c:pt idx="7">
                  <c:v>1747</c:v>
                </c:pt>
                <c:pt idx="8">
                  <c:v>1468</c:v>
                </c:pt>
                <c:pt idx="9">
                  <c:v>2040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8943360"/>
        <c:axId val="39281024"/>
      </c:barChart>
      <c:catAx>
        <c:axId val="3894336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pl-PL"/>
          </a:p>
        </c:txPr>
        <c:crossAx val="39281024"/>
        <c:crosses val="autoZero"/>
        <c:auto val="1"/>
        <c:lblAlgn val="ctr"/>
        <c:lblOffset val="100"/>
        <c:noMultiLvlLbl val="0"/>
      </c:catAx>
      <c:valAx>
        <c:axId val="392810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89433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1120623465258639"/>
          <c:y val="8.0544648076195713E-2"/>
          <c:w val="0.16246188845720785"/>
          <c:h val="0.1227254424522236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/>
          </a:pPr>
          <a:endParaRPr lang="pl-PL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3877259120062408"/>
          <c:y val="3.2321745807974873E-2"/>
          <c:w val="0.76122740879937589"/>
          <c:h val="0.5927787906540088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Mężczyzna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cat>
            <c:strRef>
              <c:f>Arkusz1!$A$2:$A$11</c:f>
              <c:strCache>
                <c:ptCount val="10"/>
                <c:pt idx="0">
                  <c:v>pracownicy sekt. publicznego</c:v>
                </c:pt>
                <c:pt idx="1">
                  <c:v>pracownicy sekt. prywatnego</c:v>
                </c:pt>
                <c:pt idx="2">
                  <c:v>prywatni przedsiębiorcy</c:v>
                </c:pt>
                <c:pt idx="3">
                  <c:v>rolnicy</c:v>
                </c:pt>
                <c:pt idx="4">
                  <c:v>renciści</c:v>
                </c:pt>
                <c:pt idx="5">
                  <c:v>emeryci</c:v>
                </c:pt>
                <c:pt idx="6">
                  <c:v>uczniowie i studenci</c:v>
                </c:pt>
                <c:pt idx="7">
                  <c:v>bezrobotni</c:v>
                </c:pt>
                <c:pt idx="8">
                  <c:v>inni bierni zawodowo</c:v>
                </c:pt>
                <c:pt idx="9">
                  <c:v>Ogółem</c:v>
                </c:pt>
              </c:strCache>
            </c:strRef>
          </c:cat>
          <c:val>
            <c:numRef>
              <c:f>Arkusz1!$B$2:$B$11</c:f>
              <c:numCache>
                <c:formatCode>General</c:formatCode>
                <c:ptCount val="10"/>
                <c:pt idx="0">
                  <c:v>2518.9169999999999</c:v>
                </c:pt>
                <c:pt idx="1">
                  <c:v>2519.4679999999998</c:v>
                </c:pt>
                <c:pt idx="2">
                  <c:v>3153.962</c:v>
                </c:pt>
                <c:pt idx="3">
                  <c:v>1738.0429999999999</c:v>
                </c:pt>
                <c:pt idx="4">
                  <c:v>1277.5899999999999</c:v>
                </c:pt>
                <c:pt idx="5">
                  <c:v>1840.3620000000001</c:v>
                </c:pt>
                <c:pt idx="6">
                  <c:v>1299.7080000000001</c:v>
                </c:pt>
                <c:pt idx="7">
                  <c:v>1283.627</c:v>
                </c:pt>
                <c:pt idx="8">
                  <c:v>1505.0070000000001</c:v>
                </c:pt>
                <c:pt idx="9">
                  <c:v>1904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Kobieta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cat>
            <c:strRef>
              <c:f>Arkusz1!$A$2:$A$11</c:f>
              <c:strCache>
                <c:ptCount val="10"/>
                <c:pt idx="0">
                  <c:v>pracownicy sekt. publicznego</c:v>
                </c:pt>
                <c:pt idx="1">
                  <c:v>pracownicy sekt. prywatnego</c:v>
                </c:pt>
                <c:pt idx="2">
                  <c:v>prywatni przedsiębiorcy</c:v>
                </c:pt>
                <c:pt idx="3">
                  <c:v>rolnicy</c:v>
                </c:pt>
                <c:pt idx="4">
                  <c:v>renciści</c:v>
                </c:pt>
                <c:pt idx="5">
                  <c:v>emeryci</c:v>
                </c:pt>
                <c:pt idx="6">
                  <c:v>uczniowie i studenci</c:v>
                </c:pt>
                <c:pt idx="7">
                  <c:v>bezrobotni</c:v>
                </c:pt>
                <c:pt idx="8">
                  <c:v>inni bierni zawodowo</c:v>
                </c:pt>
                <c:pt idx="9">
                  <c:v>Ogółem</c:v>
                </c:pt>
              </c:strCache>
            </c:strRef>
          </c:cat>
          <c:val>
            <c:numRef>
              <c:f>Arkusz1!$C$2:$C$11</c:f>
              <c:numCache>
                <c:formatCode>General</c:formatCode>
                <c:ptCount val="10"/>
                <c:pt idx="0">
                  <c:v>1945.1590000000001</c:v>
                </c:pt>
                <c:pt idx="1">
                  <c:v>1916.74</c:v>
                </c:pt>
                <c:pt idx="2">
                  <c:v>2634.777</c:v>
                </c:pt>
                <c:pt idx="3">
                  <c:v>1499.875</c:v>
                </c:pt>
                <c:pt idx="4">
                  <c:v>1377.655</c:v>
                </c:pt>
                <c:pt idx="5">
                  <c:v>1350.998</c:v>
                </c:pt>
                <c:pt idx="6">
                  <c:v>1176.1669999999999</c:v>
                </c:pt>
                <c:pt idx="7">
                  <c:v>1012.216</c:v>
                </c:pt>
                <c:pt idx="8">
                  <c:v>1073.1030000000001</c:v>
                </c:pt>
                <c:pt idx="9">
                  <c:v>1554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7018752"/>
        <c:axId val="47020288"/>
      </c:barChart>
      <c:catAx>
        <c:axId val="470187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47020288"/>
        <c:crosses val="autoZero"/>
        <c:auto val="1"/>
        <c:lblAlgn val="ctr"/>
        <c:lblOffset val="100"/>
        <c:noMultiLvlLbl val="0"/>
      </c:catAx>
      <c:valAx>
        <c:axId val="470202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70187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1120623465258639"/>
          <c:y val="8.0544648076195713E-2"/>
          <c:w val="0.16246188845720785"/>
          <c:h val="0.1227254424522236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/>
          </a:pPr>
          <a:endParaRPr lang="pl-PL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1539663046706318"/>
          <c:y val="8.5069083345713864E-2"/>
          <c:w val="0.7870750559849744"/>
          <c:h val="0.81493101592344164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Liczba poważnych symptomów</c:v>
                </c:pt>
              </c:strCache>
            </c:strRef>
          </c:tx>
          <c:spPr>
            <a:ln w="50800">
              <a:solidFill>
                <a:srgbClr val="000080"/>
              </a:solidFill>
              <a:prstDash val="solid"/>
            </a:ln>
          </c:spPr>
          <c:marker>
            <c:symbol val="none"/>
          </c:marker>
          <c:dLbls>
            <c:txPr>
              <a:bodyPr/>
              <a:lstStyle/>
              <a:p>
                <a:pPr>
                  <a:defRPr sz="1200" b="0"/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Sheet1!$B$1:$I$1</c:f>
              <c:numCache>
                <c:formatCode>General</c:formatCode>
                <c:ptCount val="7"/>
                <c:pt idx="0">
                  <c:v>2000</c:v>
                </c:pt>
                <c:pt idx="1">
                  <c:v>2003</c:v>
                </c:pt>
                <c:pt idx="2">
                  <c:v>2005</c:v>
                </c:pt>
                <c:pt idx="3">
                  <c:v>2007</c:v>
                </c:pt>
                <c:pt idx="4">
                  <c:v>2009</c:v>
                </c:pt>
                <c:pt idx="5">
                  <c:v>2011</c:v>
                </c:pt>
                <c:pt idx="6">
                  <c:v>2013</c:v>
                </c:pt>
              </c:numCache>
            </c:numRef>
          </c:cat>
          <c:val>
            <c:numRef>
              <c:f>Sheet1!$B$2:$I$2</c:f>
              <c:numCache>
                <c:formatCode>General</c:formatCode>
                <c:ptCount val="7"/>
                <c:pt idx="1">
                  <c:v>0.87</c:v>
                </c:pt>
                <c:pt idx="2">
                  <c:v>0.84</c:v>
                </c:pt>
                <c:pt idx="3">
                  <c:v>0.81</c:v>
                </c:pt>
                <c:pt idx="4">
                  <c:v>0.76</c:v>
                </c:pt>
                <c:pt idx="5">
                  <c:v>0.7</c:v>
                </c:pt>
                <c:pt idx="6">
                  <c:v>0.65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Sheet1!$A$3</c:f>
              <c:strCache>
                <c:ptCount val="1"/>
              </c:strCache>
            </c:strRef>
          </c:tx>
          <c:spPr>
            <a:ln w="50010">
              <a:solidFill>
                <a:srgbClr val="FF9900"/>
              </a:solidFill>
              <a:prstDash val="solid"/>
            </a:ln>
          </c:spPr>
          <c:marker>
            <c:symbol val="none"/>
          </c:marker>
          <c:cat>
            <c:numRef>
              <c:f>Sheet1!$B$1:$I$1</c:f>
              <c:numCache>
                <c:formatCode>General</c:formatCode>
                <c:ptCount val="7"/>
                <c:pt idx="0">
                  <c:v>2000</c:v>
                </c:pt>
                <c:pt idx="1">
                  <c:v>2003</c:v>
                </c:pt>
                <c:pt idx="2">
                  <c:v>2005</c:v>
                </c:pt>
                <c:pt idx="3">
                  <c:v>2007</c:v>
                </c:pt>
                <c:pt idx="4">
                  <c:v>2009</c:v>
                </c:pt>
                <c:pt idx="5">
                  <c:v>2011</c:v>
                </c:pt>
                <c:pt idx="6">
                  <c:v>2013</c:v>
                </c:pt>
              </c:numCache>
            </c:numRef>
          </c:cat>
          <c:val>
            <c:numRef>
              <c:f>Sheet1!$B$3:$I$3</c:f>
              <c:numCache>
                <c:formatCode>General</c:formatCode>
                <c:ptCount val="7"/>
              </c:numCache>
            </c:numRef>
          </c:val>
          <c:smooth val="1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32854144"/>
        <c:axId val="132855680"/>
      </c:lineChart>
      <c:lineChart>
        <c:grouping val="standard"/>
        <c:varyColors val="0"/>
        <c:ser>
          <c:idx val="3"/>
          <c:order val="2"/>
          <c:tx>
            <c:strRef>
              <c:f>Sheet1!$A$4</c:f>
              <c:strCache>
                <c:ptCount val="1"/>
                <c:pt idx="0">
                  <c:v>Proc. zadowolonych ze zdrowia</c:v>
                </c:pt>
              </c:strCache>
            </c:strRef>
          </c:tx>
          <c:spPr>
            <a:ln w="50800">
              <a:solidFill>
                <a:srgbClr val="1F497D">
                  <a:lumMod val="40000"/>
                  <a:lumOff val="60000"/>
                </a:srgbClr>
              </a:solidFill>
              <a:prstDash val="solid"/>
            </a:ln>
            <a:effectLst/>
          </c:spPr>
          <c:marker>
            <c:symbol val="none"/>
          </c:marker>
          <c:dLbls>
            <c:dLbl>
              <c:idx val="3"/>
              <c:layout>
                <c:manualLayout>
                  <c:x val="-1.2818672895245893E-2"/>
                  <c:y val="-4.86859142607174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200" b="0"/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Sheet1!$B$1:$I$1</c:f>
              <c:numCache>
                <c:formatCode>General</c:formatCode>
                <c:ptCount val="7"/>
                <c:pt idx="0">
                  <c:v>2000</c:v>
                </c:pt>
                <c:pt idx="1">
                  <c:v>2003</c:v>
                </c:pt>
                <c:pt idx="2">
                  <c:v>2005</c:v>
                </c:pt>
                <c:pt idx="3">
                  <c:v>2007</c:v>
                </c:pt>
                <c:pt idx="4">
                  <c:v>2009</c:v>
                </c:pt>
                <c:pt idx="5">
                  <c:v>2011</c:v>
                </c:pt>
                <c:pt idx="6">
                  <c:v>2013</c:v>
                </c:pt>
              </c:numCache>
            </c:numRef>
          </c:cat>
          <c:val>
            <c:numRef>
              <c:f>Sheet1!$B$4:$I$4</c:f>
              <c:numCache>
                <c:formatCode>General</c:formatCode>
                <c:ptCount val="7"/>
                <c:pt idx="0">
                  <c:v>62.7</c:v>
                </c:pt>
                <c:pt idx="1">
                  <c:v>66.3</c:v>
                </c:pt>
                <c:pt idx="2">
                  <c:v>69.3</c:v>
                </c:pt>
                <c:pt idx="3">
                  <c:v>70.5</c:v>
                </c:pt>
                <c:pt idx="4">
                  <c:v>72.2</c:v>
                </c:pt>
                <c:pt idx="5">
                  <c:v>74.2</c:v>
                </c:pt>
                <c:pt idx="6">
                  <c:v>74.400000000000006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32857216"/>
        <c:axId val="132863104"/>
      </c:lineChart>
      <c:catAx>
        <c:axId val="1328541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416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pl-PL"/>
          </a:p>
        </c:txPr>
        <c:crossAx val="13285568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32855680"/>
        <c:scaling>
          <c:orientation val="minMax"/>
          <c:min val="0.60000000000000009"/>
        </c:scaling>
        <c:delete val="0"/>
        <c:axPos val="l"/>
        <c:majorGridlines>
          <c:spPr>
            <a:ln w="12700">
              <a:solidFill>
                <a:schemeClr val="tx1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6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pl-PL" sz="1600"/>
                  <a:t>Liczba symptomów </a:t>
                </a:r>
              </a:p>
            </c:rich>
          </c:tx>
          <c:layout>
            <c:manualLayout>
              <c:xMode val="edge"/>
              <c:yMode val="edge"/>
              <c:x val="1.0664997150585533E-2"/>
              <c:y val="0.2721673703830499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 w="416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pl-PL"/>
          </a:p>
        </c:txPr>
        <c:crossAx val="132854144"/>
        <c:crosses val="autoZero"/>
        <c:crossBetween val="between"/>
      </c:valAx>
      <c:catAx>
        <c:axId val="13285721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32863104"/>
        <c:crosses val="autoZero"/>
        <c:auto val="1"/>
        <c:lblAlgn val="ctr"/>
        <c:lblOffset val="100"/>
        <c:noMultiLvlLbl val="0"/>
      </c:catAx>
      <c:valAx>
        <c:axId val="132863104"/>
        <c:scaling>
          <c:orientation val="minMax"/>
          <c:min val="60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pl-PL" sz="1600" b="0" dirty="0"/>
                  <a:t>Proc. zadowolonych</a:t>
                </a:r>
              </a:p>
            </c:rich>
          </c:tx>
          <c:layout>
            <c:manualLayout>
              <c:xMode val="edge"/>
              <c:yMode val="edge"/>
              <c:x val="0.95181921067206043"/>
              <c:y val="0.2618098824603445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 b="0"/>
            </a:pPr>
            <a:endParaRPr lang="pl-PL"/>
          </a:p>
        </c:txPr>
        <c:crossAx val="132857216"/>
        <c:crosses val="max"/>
        <c:crossBetween val="between"/>
      </c:valAx>
      <c:spPr>
        <a:solidFill>
          <a:srgbClr val="FFFFFF"/>
        </a:solidFill>
        <a:ln w="16670">
          <a:solidFill>
            <a:srgbClr val="000000"/>
          </a:solidFill>
          <a:prstDash val="solid"/>
        </a:ln>
      </c:spPr>
    </c:plotArea>
    <c:legend>
      <c:legendPos val="r"/>
      <c:legendEntry>
        <c:idx val="1"/>
        <c:delete val="1"/>
      </c:legendEntry>
      <c:layout>
        <c:manualLayout>
          <c:xMode val="edge"/>
          <c:yMode val="edge"/>
          <c:x val="0.2649070062414447"/>
          <c:y val="0.61645034560125189"/>
          <c:w val="0.43179796305366136"/>
          <c:h val="0.15028520990924971"/>
        </c:manualLayout>
      </c:layout>
      <c:overlay val="1"/>
      <c:spPr>
        <a:solidFill>
          <a:schemeClr val="bg1"/>
        </a:solidFill>
      </c:spPr>
      <c:txPr>
        <a:bodyPr/>
        <a:lstStyle/>
        <a:p>
          <a:pPr>
            <a:defRPr sz="1600" b="0"/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07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pl-PL"/>
    </a:p>
  </c:txPr>
  <c:externalData r:id="rId2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9337581852841454E-2"/>
          <c:y val="5.1400554097404488E-2"/>
          <c:w val="0.84851091902879883"/>
          <c:h val="0.86288167104112723"/>
        </c:manualLayout>
      </c:layout>
      <c:lineChart>
        <c:grouping val="standard"/>
        <c:varyColors val="0"/>
        <c:ser>
          <c:idx val="0"/>
          <c:order val="0"/>
          <c:tx>
            <c:strRef>
              <c:f>Arkusz1!$A$1</c:f>
              <c:strCache>
                <c:ptCount val="1"/>
                <c:pt idx="0">
                  <c:v> </c:v>
                </c:pt>
              </c:strCache>
            </c:strRef>
          </c:tx>
          <c:spPr>
            <a:ln>
              <a:solidFill>
                <a:srgbClr val="000000"/>
              </a:solidFill>
              <a:prstDash val="sysDash"/>
            </a:ln>
          </c:spPr>
          <c:marker>
            <c:symbol val="none"/>
          </c:marker>
          <c:dLbls>
            <c:dLbl>
              <c:idx val="0"/>
              <c:layout>
                <c:manualLayout>
                  <c:x val="2.230649118893598E-3"/>
                  <c:y val="-5.27936647602289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0"/>
                  <c:y val="-5.15873015873015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6.9444444444445195E-3"/>
                  <c:y val="-1.98412698412700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Arkusz1!$A$2:$A$11</c:f>
              <c:numCache>
                <c:formatCode>General</c:formatCode>
                <c:ptCount val="10"/>
                <c:pt idx="0">
                  <c:v>1992</c:v>
                </c:pt>
                <c:pt idx="1">
                  <c:v>1994</c:v>
                </c:pt>
                <c:pt idx="2">
                  <c:v>1997</c:v>
                </c:pt>
                <c:pt idx="3">
                  <c:v>2000</c:v>
                </c:pt>
                <c:pt idx="4">
                  <c:v>2003</c:v>
                </c:pt>
                <c:pt idx="5">
                  <c:v>2005</c:v>
                </c:pt>
                <c:pt idx="6">
                  <c:v>2007</c:v>
                </c:pt>
                <c:pt idx="7">
                  <c:v>2009</c:v>
                </c:pt>
                <c:pt idx="8">
                  <c:v>2011</c:v>
                </c:pt>
                <c:pt idx="9">
                  <c:v>2013</c:v>
                </c:pt>
              </c:numCache>
            </c:numRef>
          </c:cat>
          <c:val>
            <c:numRef>
              <c:f>Arkusz1!$A$2:$A$11</c:f>
              <c:numCache>
                <c:formatCode>General</c:formatCode>
                <c:ptCount val="10"/>
                <c:pt idx="0">
                  <c:v>1992</c:v>
                </c:pt>
                <c:pt idx="1">
                  <c:v>1994</c:v>
                </c:pt>
                <c:pt idx="2">
                  <c:v>1997</c:v>
                </c:pt>
                <c:pt idx="3">
                  <c:v>2000</c:v>
                </c:pt>
                <c:pt idx="4">
                  <c:v>2003</c:v>
                </c:pt>
                <c:pt idx="5">
                  <c:v>2005</c:v>
                </c:pt>
                <c:pt idx="6">
                  <c:v>2007</c:v>
                </c:pt>
                <c:pt idx="7">
                  <c:v>2009</c:v>
                </c:pt>
                <c:pt idx="8">
                  <c:v>2011</c:v>
                </c:pt>
                <c:pt idx="9">
                  <c:v>2013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Arkusz1!$B$1</c:f>
              <c:strCache>
                <c:ptCount val="1"/>
                <c:pt idx="0">
                  <c:v>Alkohol (lewa skala)</c:v>
                </c:pt>
              </c:strCache>
            </c:strRef>
          </c:tx>
          <c:spPr>
            <a:ln>
              <a:solidFill>
                <a:schemeClr val="tx2"/>
              </a:solidFill>
            </a:ln>
          </c:spPr>
          <c:marker>
            <c:symbol val="none"/>
          </c:marker>
          <c:dLbls>
            <c:txPr>
              <a:bodyPr/>
              <a:lstStyle/>
              <a:p>
                <a:pPr>
                  <a:defRPr sz="1000"/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Arkusz1!$A$2:$A$11</c:f>
              <c:numCache>
                <c:formatCode>General</c:formatCode>
                <c:ptCount val="10"/>
                <c:pt idx="0">
                  <c:v>1992</c:v>
                </c:pt>
                <c:pt idx="1">
                  <c:v>1994</c:v>
                </c:pt>
                <c:pt idx="2">
                  <c:v>1997</c:v>
                </c:pt>
                <c:pt idx="3">
                  <c:v>2000</c:v>
                </c:pt>
                <c:pt idx="4">
                  <c:v>2003</c:v>
                </c:pt>
                <c:pt idx="5">
                  <c:v>2005</c:v>
                </c:pt>
                <c:pt idx="6">
                  <c:v>2007</c:v>
                </c:pt>
                <c:pt idx="7">
                  <c:v>2009</c:v>
                </c:pt>
                <c:pt idx="8">
                  <c:v>2011</c:v>
                </c:pt>
                <c:pt idx="9">
                  <c:v>2013</c:v>
                </c:pt>
              </c:numCache>
            </c:numRef>
          </c:cat>
          <c:val>
            <c:numRef>
              <c:f>Arkusz1!$B$2:$B$11</c:f>
              <c:numCache>
                <c:formatCode>General</c:formatCode>
                <c:ptCount val="10"/>
                <c:pt idx="0">
                  <c:v>6.6</c:v>
                </c:pt>
                <c:pt idx="1">
                  <c:v>6.4</c:v>
                </c:pt>
                <c:pt idx="2">
                  <c:v>5.4</c:v>
                </c:pt>
                <c:pt idx="3">
                  <c:v>5.3</c:v>
                </c:pt>
                <c:pt idx="4">
                  <c:v>4.4000000000000004</c:v>
                </c:pt>
                <c:pt idx="5">
                  <c:v>6</c:v>
                </c:pt>
                <c:pt idx="6">
                  <c:v>5.8</c:v>
                </c:pt>
                <c:pt idx="7">
                  <c:v>6.5</c:v>
                </c:pt>
                <c:pt idx="8">
                  <c:v>6.8</c:v>
                </c:pt>
                <c:pt idx="9">
                  <c:v>6.6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4583424"/>
        <c:axId val="134584960"/>
      </c:lineChart>
      <c:lineChart>
        <c:grouping val="standard"/>
        <c:varyColors val="0"/>
        <c:ser>
          <c:idx val="2"/>
          <c:order val="2"/>
          <c:tx>
            <c:strRef>
              <c:f>Arkusz1!#ADR!</c:f>
              <c:strCache>
                <c:ptCount val="1"/>
                <c:pt idx="0">
                  <c:v>#REF!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dLbls>
            <c:dLbl>
              <c:idx val="0"/>
              <c:layout>
                <c:manualLayout>
                  <c:x val="-2.2280183727034216E-2"/>
                  <c:y val="3.164698162729660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2452274279755494E-2"/>
                  <c:y val="-5.817817612654532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9.8379629629629668E-3"/>
                  <c:y val="-6.359111361079865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/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Arkusz1!#ADR!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smooth val="1"/>
        </c:ser>
        <c:ser>
          <c:idx val="3"/>
          <c:order val="3"/>
          <c:tx>
            <c:strRef>
              <c:f>Arkusz1!$C$1</c:f>
              <c:strCache>
                <c:ptCount val="1"/>
                <c:pt idx="0">
                  <c:v>Papierosy (prawa skala)</c:v>
                </c:pt>
              </c:strCache>
            </c:strRef>
          </c:tx>
          <c:marker>
            <c:symbol val="none"/>
          </c:marker>
          <c:dLbls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val>
            <c:numRef>
              <c:f>Arkusz1!$C$2:$C$11</c:f>
              <c:numCache>
                <c:formatCode>General</c:formatCode>
                <c:ptCount val="10"/>
                <c:pt idx="0">
                  <c:v>41</c:v>
                </c:pt>
                <c:pt idx="1">
                  <c:v>38</c:v>
                </c:pt>
                <c:pt idx="2">
                  <c:v>36</c:v>
                </c:pt>
                <c:pt idx="3">
                  <c:v>32</c:v>
                </c:pt>
                <c:pt idx="4">
                  <c:v>31</c:v>
                </c:pt>
                <c:pt idx="5">
                  <c:v>29</c:v>
                </c:pt>
                <c:pt idx="6">
                  <c:v>29</c:v>
                </c:pt>
                <c:pt idx="7">
                  <c:v>28</c:v>
                </c:pt>
                <c:pt idx="8">
                  <c:v>27</c:v>
                </c:pt>
                <c:pt idx="9">
                  <c:v>25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4601344"/>
        <c:axId val="134599424"/>
      </c:lineChart>
      <c:catAx>
        <c:axId val="1345834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low"/>
        <c:txPr>
          <a:bodyPr rot="0" vert="horz"/>
          <a:lstStyle/>
          <a:p>
            <a:pPr>
              <a:defRPr sz="1400"/>
            </a:pPr>
            <a:endParaRPr lang="pl-PL"/>
          </a:p>
        </c:txPr>
        <c:crossAx val="134584960"/>
        <c:crosses val="autoZero"/>
        <c:auto val="1"/>
        <c:lblAlgn val="ctr"/>
        <c:lblOffset val="100"/>
        <c:noMultiLvlLbl val="0"/>
      </c:catAx>
      <c:valAx>
        <c:axId val="134584960"/>
        <c:scaling>
          <c:orientation val="minMax"/>
          <c:max val="8"/>
          <c:min val="0"/>
        </c:scaling>
        <c:delete val="0"/>
        <c:axPos val="l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pl-PL"/>
                  <a:t>%</a:t>
                </a:r>
              </a:p>
            </c:rich>
          </c:tx>
          <c:layout>
            <c:manualLayout>
              <c:xMode val="edge"/>
              <c:yMode val="edge"/>
              <c:x val="1.0732030874457291E-2"/>
              <c:y val="0.1060631927063642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134583424"/>
        <c:crosses val="autoZero"/>
        <c:crossBetween val="between"/>
      </c:valAx>
      <c:valAx>
        <c:axId val="134599424"/>
        <c:scaling>
          <c:orientation val="minMax"/>
          <c:max val="45"/>
          <c:min val="15"/>
        </c:scaling>
        <c:delete val="0"/>
        <c:axPos val="r"/>
        <c:majorGridlines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pl-PL"/>
                  <a:t>%</a:t>
                </a:r>
              </a:p>
            </c:rich>
          </c:tx>
          <c:layout>
            <c:manualLayout>
              <c:xMode val="edge"/>
              <c:yMode val="edge"/>
              <c:x val="0.96920157936246909"/>
              <c:y val="0.10606319270636422"/>
            </c:manualLayout>
          </c:layout>
          <c:overlay val="0"/>
        </c:title>
        <c:numFmt formatCode="#,##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134601344"/>
        <c:crosses val="max"/>
        <c:crossBetween val="between"/>
        <c:majorUnit val="10"/>
      </c:valAx>
      <c:catAx>
        <c:axId val="1346013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one"/>
        <c:crossAx val="134599424"/>
        <c:crosses val="autoZero"/>
        <c:auto val="1"/>
        <c:lblAlgn val="ctr"/>
        <c:lblOffset val="100"/>
        <c:noMultiLvlLbl val="0"/>
      </c:catAx>
    </c:plotArea>
    <c:legend>
      <c:legendPos val="l"/>
      <c:legendEntry>
        <c:idx val="0"/>
        <c:delete val="1"/>
      </c:legendEntry>
      <c:legendEntry>
        <c:idx val="2"/>
        <c:delete val="1"/>
      </c:legendEntry>
      <c:layout>
        <c:manualLayout>
          <c:xMode val="edge"/>
          <c:yMode val="edge"/>
          <c:x val="0.14673046251993621"/>
          <c:y val="0.56006163921233598"/>
          <c:w val="0.30899613624851918"/>
          <c:h val="0.15187809857101195"/>
        </c:manualLayout>
      </c:layout>
      <c:overlay val="1"/>
      <c:spPr>
        <a:solidFill>
          <a:schemeClr val="bg1"/>
        </a:solidFill>
      </c:spPr>
      <c:txPr>
        <a:bodyPr/>
        <a:lstStyle/>
        <a:p>
          <a:pPr>
            <a:defRPr sz="1600"/>
          </a:pPr>
          <a:endParaRPr lang="pl-PL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3651192262384525"/>
          <c:y val="4.3650793650793648E-2"/>
          <c:w val="0.58194225721784765"/>
          <c:h val="0.8569378827646544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2007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pl-P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Arkusz1!$A$2:$A$6</c:f>
              <c:strCache>
                <c:ptCount val="5"/>
                <c:pt idx="0">
                  <c:v>Ambulatoryjne usługi</c:v>
                </c:pt>
                <c:pt idx="1">
                  <c:v>Łapówki</c:v>
                </c:pt>
                <c:pt idx="2">
                  <c:v>Szczere dowody wdzięcznośći</c:v>
                </c:pt>
                <c:pt idx="3">
                  <c:v>Opłaty w szpitalu publicznym</c:v>
                </c:pt>
                <c:pt idx="4">
                  <c:v>Leki</c:v>
                </c:pt>
              </c:strCache>
            </c:strRef>
          </c:cat>
          <c:val>
            <c:numRef>
              <c:f>Arkusz1!$B$2:$B$6</c:f>
              <c:numCache>
                <c:formatCode>General</c:formatCode>
                <c:ptCount val="5"/>
                <c:pt idx="0">
                  <c:v>384</c:v>
                </c:pt>
                <c:pt idx="1">
                  <c:v>265</c:v>
                </c:pt>
                <c:pt idx="2">
                  <c:v>114</c:v>
                </c:pt>
                <c:pt idx="3">
                  <c:v>119</c:v>
                </c:pt>
                <c:pt idx="4">
                  <c:v>307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2009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pl-P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Arkusz1!$A$2:$A$6</c:f>
              <c:strCache>
                <c:ptCount val="5"/>
                <c:pt idx="0">
                  <c:v>Ambulatoryjne usługi</c:v>
                </c:pt>
                <c:pt idx="1">
                  <c:v>Łapówki</c:v>
                </c:pt>
                <c:pt idx="2">
                  <c:v>Szczere dowody wdzięcznośći</c:v>
                </c:pt>
                <c:pt idx="3">
                  <c:v>Opłaty w szpitalu publicznym</c:v>
                </c:pt>
                <c:pt idx="4">
                  <c:v>Leki</c:v>
                </c:pt>
              </c:strCache>
            </c:strRef>
          </c:cat>
          <c:val>
            <c:numRef>
              <c:f>Arkusz1!$C$2:$C$6</c:f>
              <c:numCache>
                <c:formatCode>General</c:formatCode>
                <c:ptCount val="5"/>
                <c:pt idx="0">
                  <c:v>524</c:v>
                </c:pt>
                <c:pt idx="1">
                  <c:v>308</c:v>
                </c:pt>
                <c:pt idx="2">
                  <c:v>136</c:v>
                </c:pt>
                <c:pt idx="3">
                  <c:v>198</c:v>
                </c:pt>
                <c:pt idx="4">
                  <c:v>379</c:v>
                </c:pt>
              </c:numCache>
            </c:numRef>
          </c:val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chemeClr val="tx2">
                <a:lumMod val="20000"/>
                <a:lumOff val="8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pl-P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Arkusz1!$A$2:$A$6</c:f>
              <c:strCache>
                <c:ptCount val="5"/>
                <c:pt idx="0">
                  <c:v>Ambulatoryjne usługi</c:v>
                </c:pt>
                <c:pt idx="1">
                  <c:v>Łapówki</c:v>
                </c:pt>
                <c:pt idx="2">
                  <c:v>Szczere dowody wdzięcznośći</c:v>
                </c:pt>
                <c:pt idx="3">
                  <c:v>Opłaty w szpitalu publicznym</c:v>
                </c:pt>
                <c:pt idx="4">
                  <c:v>Leki</c:v>
                </c:pt>
              </c:strCache>
            </c:strRef>
          </c:cat>
          <c:val>
            <c:numRef>
              <c:f>Arkusz1!$D$2:$D$6</c:f>
              <c:numCache>
                <c:formatCode>General</c:formatCode>
                <c:ptCount val="5"/>
                <c:pt idx="0">
                  <c:v>550</c:v>
                </c:pt>
                <c:pt idx="1">
                  <c:v>311</c:v>
                </c:pt>
                <c:pt idx="2">
                  <c:v>142</c:v>
                </c:pt>
                <c:pt idx="3">
                  <c:v>285</c:v>
                </c:pt>
                <c:pt idx="4">
                  <c:v>375</c:v>
                </c:pt>
              </c:numCache>
            </c:numRef>
          </c:val>
        </c:ser>
        <c:ser>
          <c:idx val="3"/>
          <c:order val="3"/>
          <c:tx>
            <c:strRef>
              <c:f>Arkusz1!$E$1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ysClr val="windowText" lastClr="000000"/>
            </a:solidFill>
          </c:spPr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pl-P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Arkusz1!$A$2:$A$6</c:f>
              <c:strCache>
                <c:ptCount val="5"/>
                <c:pt idx="0">
                  <c:v>Ambulatoryjne usługi</c:v>
                </c:pt>
                <c:pt idx="1">
                  <c:v>Łapówki</c:v>
                </c:pt>
                <c:pt idx="2">
                  <c:v>Szczere dowody wdzięcznośći</c:v>
                </c:pt>
                <c:pt idx="3">
                  <c:v>Opłaty w szpitalu publicznym</c:v>
                </c:pt>
                <c:pt idx="4">
                  <c:v>Leki</c:v>
                </c:pt>
              </c:strCache>
            </c:strRef>
          </c:cat>
          <c:val>
            <c:numRef>
              <c:f>Arkusz1!$E$2:$E$6</c:f>
              <c:numCache>
                <c:formatCode>General</c:formatCode>
                <c:ptCount val="5"/>
                <c:pt idx="0">
                  <c:v>597</c:v>
                </c:pt>
                <c:pt idx="1">
                  <c:v>278</c:v>
                </c:pt>
                <c:pt idx="2">
                  <c:v>129</c:v>
                </c:pt>
                <c:pt idx="3">
                  <c:v>260</c:v>
                </c:pt>
                <c:pt idx="4">
                  <c:v>471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34660480"/>
        <c:axId val="134662016"/>
      </c:barChart>
      <c:catAx>
        <c:axId val="13466048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pl-PL"/>
          </a:p>
        </c:txPr>
        <c:crossAx val="134662016"/>
        <c:crosses val="autoZero"/>
        <c:auto val="1"/>
        <c:lblAlgn val="ctr"/>
        <c:lblOffset val="100"/>
        <c:noMultiLvlLbl val="0"/>
      </c:catAx>
      <c:valAx>
        <c:axId val="13466201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346604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7679977331578542"/>
          <c:y val="0.28108798900137483"/>
          <c:w val="0.15263675296761897"/>
          <c:h val="0.30628046494188227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600"/>
          </a:pPr>
          <a:endParaRPr lang="pl-PL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076671021503478"/>
          <c:y val="5.3658536585365846E-2"/>
          <c:w val="0.85759809171835588"/>
          <c:h val="0.84634146341463934"/>
        </c:manualLayout>
      </c:layout>
      <c:lineChart>
        <c:grouping val="standard"/>
        <c:varyColors val="0"/>
        <c:ser>
          <c:idx val="3"/>
          <c:order val="0"/>
          <c:tx>
            <c:strRef>
              <c:f>Sheet1!$A$5</c:f>
              <c:strCache>
                <c:ptCount val="1"/>
                <c:pt idx="0">
                  <c:v>Ufający innym</c:v>
                </c:pt>
              </c:strCache>
            </c:strRef>
          </c:tx>
          <c:spPr>
            <a:ln>
              <a:solidFill>
                <a:srgbClr val="000000"/>
              </a:solidFill>
            </a:ln>
          </c:spPr>
          <c:marker>
            <c:symbol val="none"/>
          </c:marker>
          <c:dLbls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Sheet1!$B$1:$N$4</c:f>
              <c:strCache>
                <c:ptCount val="10"/>
                <c:pt idx="0">
                  <c:v>1992</c:v>
                </c:pt>
                <c:pt idx="1">
                  <c:v>1995</c:v>
                </c:pt>
                <c:pt idx="2">
                  <c:v>1997</c:v>
                </c:pt>
                <c:pt idx="3">
                  <c:v>2000</c:v>
                </c:pt>
                <c:pt idx="4">
                  <c:v>2003</c:v>
                </c:pt>
                <c:pt idx="5">
                  <c:v>2005</c:v>
                </c:pt>
                <c:pt idx="6">
                  <c:v>2007</c:v>
                </c:pt>
                <c:pt idx="7">
                  <c:v>2009</c:v>
                </c:pt>
                <c:pt idx="8">
                  <c:v>2011</c:v>
                </c:pt>
                <c:pt idx="9">
                  <c:v>2013</c:v>
                </c:pt>
              </c:strCache>
            </c:strRef>
          </c:cat>
          <c:val>
            <c:numRef>
              <c:f>Sheet1!$B$5:$N$5</c:f>
              <c:numCache>
                <c:formatCode>General</c:formatCode>
                <c:ptCount val="10"/>
                <c:pt idx="0">
                  <c:v>10.3</c:v>
                </c:pt>
                <c:pt idx="1">
                  <c:v>8.4</c:v>
                </c:pt>
                <c:pt idx="2">
                  <c:v>10.3</c:v>
                </c:pt>
                <c:pt idx="3">
                  <c:v>12.4</c:v>
                </c:pt>
                <c:pt idx="4">
                  <c:v>10.5</c:v>
                </c:pt>
                <c:pt idx="5">
                  <c:v>10.5</c:v>
                </c:pt>
                <c:pt idx="6">
                  <c:v>11.5</c:v>
                </c:pt>
                <c:pt idx="7">
                  <c:v>13.4</c:v>
                </c:pt>
                <c:pt idx="8">
                  <c:v>13.4</c:v>
                </c:pt>
                <c:pt idx="9">
                  <c:v>12.2</c:v>
                </c:pt>
              </c:numCache>
            </c:numRef>
          </c:val>
          <c:smooth val="1"/>
        </c:ser>
        <c:ser>
          <c:idx val="4"/>
          <c:order val="1"/>
          <c:tx>
            <c:strRef>
              <c:f>Sheet1!$A$6</c:f>
              <c:strCache>
                <c:ptCount val="1"/>
                <c:pt idx="0">
                  <c:v>Aktywni społecznie</c:v>
                </c:pt>
              </c:strCache>
            </c:strRef>
          </c:tx>
          <c:spPr>
            <a:ln w="44450">
              <a:solidFill>
                <a:srgbClr val="1F497D">
                  <a:lumMod val="60000"/>
                  <a:lumOff val="40000"/>
                </a:srgbClr>
              </a:solidFill>
            </a:ln>
          </c:spPr>
          <c:marker>
            <c:symbol val="none"/>
          </c:marker>
          <c:dLbls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Sheet1!$B$1:$N$4</c:f>
              <c:strCache>
                <c:ptCount val="10"/>
                <c:pt idx="0">
                  <c:v>1992</c:v>
                </c:pt>
                <c:pt idx="1">
                  <c:v>1995</c:v>
                </c:pt>
                <c:pt idx="2">
                  <c:v>1997</c:v>
                </c:pt>
                <c:pt idx="3">
                  <c:v>2000</c:v>
                </c:pt>
                <c:pt idx="4">
                  <c:v>2003</c:v>
                </c:pt>
                <c:pt idx="5">
                  <c:v>2005</c:v>
                </c:pt>
                <c:pt idx="6">
                  <c:v>2007</c:v>
                </c:pt>
                <c:pt idx="7">
                  <c:v>2009</c:v>
                </c:pt>
                <c:pt idx="8">
                  <c:v>2011</c:v>
                </c:pt>
                <c:pt idx="9">
                  <c:v>2013</c:v>
                </c:pt>
              </c:strCache>
            </c:strRef>
          </c:cat>
          <c:val>
            <c:numRef>
              <c:f>Sheet1!$B$6:$N$6</c:f>
              <c:numCache>
                <c:formatCode>General</c:formatCode>
                <c:ptCount val="10"/>
                <c:pt idx="3">
                  <c:v>9.3000000000000007</c:v>
                </c:pt>
                <c:pt idx="4">
                  <c:v>12.9</c:v>
                </c:pt>
                <c:pt idx="5">
                  <c:v>13.6</c:v>
                </c:pt>
                <c:pt idx="6">
                  <c:v>14.1</c:v>
                </c:pt>
                <c:pt idx="7">
                  <c:v>15.6</c:v>
                </c:pt>
                <c:pt idx="8">
                  <c:v>15.6</c:v>
                </c:pt>
                <c:pt idx="9">
                  <c:v>15.2</c:v>
                </c:pt>
              </c:numCache>
            </c:numRef>
          </c:val>
          <c:smooth val="0"/>
        </c:ser>
        <c:ser>
          <c:idx val="5"/>
          <c:order val="2"/>
          <c:tx>
            <c:strRef>
              <c:f>Sheet1!$A$7</c:f>
              <c:strCache>
                <c:ptCount val="1"/>
                <c:pt idx="0">
                  <c:v>Członkowie organizacji</c:v>
                </c:pt>
              </c:strCache>
            </c:strRef>
          </c:tx>
          <c:spPr>
            <a:ln w="44450"/>
          </c:spPr>
          <c:marker>
            <c:symbol val="none"/>
          </c:marker>
          <c:dLbls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Sheet1!$B$1:$N$4</c:f>
              <c:strCache>
                <c:ptCount val="10"/>
                <c:pt idx="0">
                  <c:v>1992</c:v>
                </c:pt>
                <c:pt idx="1">
                  <c:v>1995</c:v>
                </c:pt>
                <c:pt idx="2">
                  <c:v>1997</c:v>
                </c:pt>
                <c:pt idx="3">
                  <c:v>2000</c:v>
                </c:pt>
                <c:pt idx="4">
                  <c:v>2003</c:v>
                </c:pt>
                <c:pt idx="5">
                  <c:v>2005</c:v>
                </c:pt>
                <c:pt idx="6">
                  <c:v>2007</c:v>
                </c:pt>
                <c:pt idx="7">
                  <c:v>2009</c:v>
                </c:pt>
                <c:pt idx="8">
                  <c:v>2011</c:v>
                </c:pt>
                <c:pt idx="9">
                  <c:v>2013</c:v>
                </c:pt>
              </c:strCache>
            </c:strRef>
          </c:cat>
          <c:val>
            <c:numRef>
              <c:f>Sheet1!$B$7:$N$7</c:f>
              <c:numCache>
                <c:formatCode>General</c:formatCode>
                <c:ptCount val="10"/>
                <c:pt idx="4">
                  <c:v>12.2</c:v>
                </c:pt>
                <c:pt idx="5">
                  <c:v>12.1</c:v>
                </c:pt>
                <c:pt idx="6">
                  <c:v>15.1</c:v>
                </c:pt>
                <c:pt idx="7">
                  <c:v>13.2</c:v>
                </c:pt>
                <c:pt idx="8">
                  <c:v>14.8</c:v>
                </c:pt>
                <c:pt idx="9">
                  <c:v>13.7</c:v>
                </c:pt>
              </c:numCache>
            </c:numRef>
          </c: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7343744"/>
        <c:axId val="137345280"/>
      </c:lineChart>
      <c:catAx>
        <c:axId val="1373437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600"/>
            </a:pPr>
            <a:endParaRPr lang="pl-PL"/>
          </a:p>
        </c:txPr>
        <c:crossAx val="13734528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37345280"/>
        <c:scaling>
          <c:orientation val="minMax"/>
          <c:max val="35"/>
          <c:min val="0"/>
        </c:scaling>
        <c:delete val="0"/>
        <c:axPos val="l"/>
        <c:majorGridlines/>
        <c:title>
          <c:tx>
            <c:rich>
              <a:bodyPr rot="0" vert="horz"/>
              <a:lstStyle/>
              <a:p>
                <a:pPr>
                  <a:defRPr sz="1600"/>
                </a:pPr>
                <a:r>
                  <a:rPr lang="pl-PL" sz="1600"/>
                  <a:t>%</a:t>
                </a:r>
              </a:p>
            </c:rich>
          </c:tx>
          <c:layout>
            <c:manualLayout>
              <c:xMode val="edge"/>
              <c:yMode val="edge"/>
              <c:x val="1.6870106220081827E-2"/>
              <c:y val="0.1784923619215013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400"/>
            </a:pPr>
            <a:endParaRPr lang="pl-PL"/>
          </a:p>
        </c:txPr>
        <c:crossAx val="1373437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9083582037103508"/>
          <c:y val="0.18364738103986325"/>
          <c:w val="0.39214748380667758"/>
          <c:h val="0.2500959801077498"/>
        </c:manualLayout>
      </c:layout>
      <c:overlay val="1"/>
      <c:spPr>
        <a:solidFill>
          <a:schemeClr val="bg1"/>
        </a:solidFill>
      </c:spPr>
      <c:txPr>
        <a:bodyPr/>
        <a:lstStyle/>
        <a:p>
          <a:pPr>
            <a:defRPr sz="1600"/>
          </a:pPr>
          <a:endParaRPr lang="pl-PL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8582046946487146"/>
          <c:y val="3.6324784657991868E-2"/>
          <c:w val="0.72948176739589188"/>
          <c:h val="0.92735043068403356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Arkusz1!$C$1</c:f>
              <c:strCache>
                <c:ptCount val="1"/>
                <c:pt idx="0">
                  <c:v>TAK</c:v>
                </c:pt>
              </c:strCache>
            </c:strRef>
          </c:tx>
          <c:spPr>
            <a:solidFill>
              <a:srgbClr val="1F497D"/>
            </a:solidFill>
          </c:spPr>
          <c:invertIfNegative val="0"/>
          <c:dLbls>
            <c:txPr>
              <a:bodyPr/>
              <a:lstStyle/>
              <a:p>
                <a:pPr>
                  <a:defRPr sz="1100" b="1">
                    <a:solidFill>
                      <a:schemeClr val="bg1"/>
                    </a:solidFill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Arkusz1!$A$2:$B$17</c:f>
              <c:multiLvlStrCache>
                <c:ptCount val="16"/>
                <c:lvl>
                  <c:pt idx="0">
                    <c:v>2007</c:v>
                  </c:pt>
                  <c:pt idx="1">
                    <c:v>2011</c:v>
                  </c:pt>
                  <c:pt idx="2">
                    <c:v>2013</c:v>
                  </c:pt>
                  <c:pt idx="3">
                    <c:v>2007</c:v>
                  </c:pt>
                  <c:pt idx="4">
                    <c:v>2011</c:v>
                  </c:pt>
                  <c:pt idx="5">
                    <c:v>2013</c:v>
                  </c:pt>
                  <c:pt idx="6">
                    <c:v>2007</c:v>
                  </c:pt>
                  <c:pt idx="7">
                    <c:v>2011</c:v>
                  </c:pt>
                  <c:pt idx="8">
                    <c:v>2013</c:v>
                  </c:pt>
                  <c:pt idx="9">
                    <c:v>2007</c:v>
                  </c:pt>
                  <c:pt idx="10">
                    <c:v>2011</c:v>
                  </c:pt>
                  <c:pt idx="11">
                    <c:v>2013</c:v>
                  </c:pt>
                  <c:pt idx="12">
                    <c:v>2007</c:v>
                  </c:pt>
                  <c:pt idx="13">
                    <c:v>2011</c:v>
                  </c:pt>
                  <c:pt idx="14">
                    <c:v>2013</c:v>
                  </c:pt>
                  <c:pt idx="15">
                    <c:v>2013</c:v>
                  </c:pt>
                </c:lvl>
                <c:lvl>
                  <c:pt idx="0">
                    <c:v>kina</c:v>
                  </c:pt>
                  <c:pt idx="3">
                    <c:v>teatru</c:v>
                  </c:pt>
                  <c:pt idx="6">
                    <c:v>muzeum</c:v>
                  </c:pt>
                  <c:pt idx="9">
                    <c:v>zakupu książki</c:v>
                  </c:pt>
                  <c:pt idx="12">
                    <c:v>zakup prasy </c:v>
                  </c:pt>
                </c:lvl>
              </c:multiLvlStrCache>
            </c:multiLvlStrRef>
          </c:cat>
          <c:val>
            <c:numRef>
              <c:f>Arkusz1!$C$2:$C$16</c:f>
              <c:numCache>
                <c:formatCode>General</c:formatCode>
                <c:ptCount val="15"/>
                <c:pt idx="0">
                  <c:v>24.8</c:v>
                </c:pt>
                <c:pt idx="1">
                  <c:v>19.399999999999999</c:v>
                </c:pt>
                <c:pt idx="2">
                  <c:v>20</c:v>
                </c:pt>
                <c:pt idx="3">
                  <c:v>22.5</c:v>
                </c:pt>
                <c:pt idx="4">
                  <c:v>16.600000000000001</c:v>
                </c:pt>
                <c:pt idx="5">
                  <c:v>17</c:v>
                </c:pt>
                <c:pt idx="6">
                  <c:v>16</c:v>
                </c:pt>
                <c:pt idx="7">
                  <c:v>12.6</c:v>
                </c:pt>
                <c:pt idx="8">
                  <c:v>12.5</c:v>
                </c:pt>
                <c:pt idx="9">
                  <c:v>26.1</c:v>
                </c:pt>
                <c:pt idx="10">
                  <c:v>20.399999999999999</c:v>
                </c:pt>
                <c:pt idx="11">
                  <c:v>17.5</c:v>
                </c:pt>
                <c:pt idx="12">
                  <c:v>24</c:v>
                </c:pt>
                <c:pt idx="13">
                  <c:v>19.899999999999999</c:v>
                </c:pt>
                <c:pt idx="14">
                  <c:v>17.100000000000001</c:v>
                </c:pt>
              </c:numCache>
            </c:numRef>
          </c:val>
        </c:ser>
        <c:ser>
          <c:idx val="1"/>
          <c:order val="1"/>
          <c:tx>
            <c:strRef>
              <c:f>Arkusz1!$D$1</c:f>
              <c:strCache>
                <c:ptCount val="1"/>
                <c:pt idx="0">
                  <c:v>NIE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Arkusz1!$A$2:$B$17</c:f>
              <c:multiLvlStrCache>
                <c:ptCount val="16"/>
                <c:lvl>
                  <c:pt idx="0">
                    <c:v>2007</c:v>
                  </c:pt>
                  <c:pt idx="1">
                    <c:v>2011</c:v>
                  </c:pt>
                  <c:pt idx="2">
                    <c:v>2013</c:v>
                  </c:pt>
                  <c:pt idx="3">
                    <c:v>2007</c:v>
                  </c:pt>
                  <c:pt idx="4">
                    <c:v>2011</c:v>
                  </c:pt>
                  <c:pt idx="5">
                    <c:v>2013</c:v>
                  </c:pt>
                  <c:pt idx="6">
                    <c:v>2007</c:v>
                  </c:pt>
                  <c:pt idx="7">
                    <c:v>2011</c:v>
                  </c:pt>
                  <c:pt idx="8">
                    <c:v>2013</c:v>
                  </c:pt>
                  <c:pt idx="9">
                    <c:v>2007</c:v>
                  </c:pt>
                  <c:pt idx="10">
                    <c:v>2011</c:v>
                  </c:pt>
                  <c:pt idx="11">
                    <c:v>2013</c:v>
                  </c:pt>
                  <c:pt idx="12">
                    <c:v>2007</c:v>
                  </c:pt>
                  <c:pt idx="13">
                    <c:v>2011</c:v>
                  </c:pt>
                  <c:pt idx="14">
                    <c:v>2013</c:v>
                  </c:pt>
                  <c:pt idx="15">
                    <c:v>2013</c:v>
                  </c:pt>
                </c:lvl>
                <c:lvl>
                  <c:pt idx="0">
                    <c:v>kina</c:v>
                  </c:pt>
                  <c:pt idx="3">
                    <c:v>teatru</c:v>
                  </c:pt>
                  <c:pt idx="6">
                    <c:v>muzeum</c:v>
                  </c:pt>
                  <c:pt idx="9">
                    <c:v>zakupu książki</c:v>
                  </c:pt>
                  <c:pt idx="12">
                    <c:v>zakup prasy </c:v>
                  </c:pt>
                </c:lvl>
              </c:multiLvlStrCache>
            </c:multiLvlStrRef>
          </c:cat>
          <c:val>
            <c:numRef>
              <c:f>Arkusz1!$D$2:$D$16</c:f>
              <c:numCache>
                <c:formatCode>General</c:formatCode>
                <c:ptCount val="15"/>
                <c:pt idx="0">
                  <c:v>52.5</c:v>
                </c:pt>
                <c:pt idx="1">
                  <c:v>51.6</c:v>
                </c:pt>
                <c:pt idx="2">
                  <c:v>53.6</c:v>
                </c:pt>
                <c:pt idx="3">
                  <c:v>40.6</c:v>
                </c:pt>
                <c:pt idx="4">
                  <c:v>39.200000000000003</c:v>
                </c:pt>
                <c:pt idx="5">
                  <c:v>41.6</c:v>
                </c:pt>
                <c:pt idx="6">
                  <c:v>46</c:v>
                </c:pt>
                <c:pt idx="7">
                  <c:v>41.5</c:v>
                </c:pt>
                <c:pt idx="8">
                  <c:v>43.7</c:v>
                </c:pt>
                <c:pt idx="9">
                  <c:v>63.3</c:v>
                </c:pt>
                <c:pt idx="10">
                  <c:v>61.8</c:v>
                </c:pt>
                <c:pt idx="11">
                  <c:v>64.400000000000006</c:v>
                </c:pt>
                <c:pt idx="12">
                  <c:v>72.5</c:v>
                </c:pt>
                <c:pt idx="13">
                  <c:v>74.3</c:v>
                </c:pt>
                <c:pt idx="14">
                  <c:v>75.400000000000006</c:v>
                </c:pt>
              </c:numCache>
            </c:numRef>
          </c:val>
        </c:ser>
        <c:ser>
          <c:idx val="2"/>
          <c:order val="2"/>
          <c:tx>
            <c:strRef>
              <c:f>Arkusz1!$E$1</c:f>
              <c:strCache>
                <c:ptCount val="1"/>
                <c:pt idx="0">
                  <c:v>Brak potrzeby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</a:schemeClr>
            </a:solidFill>
            <a:ln w="6350">
              <a:noFill/>
            </a:ln>
          </c:spPr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multiLvlStrRef>
              <c:f>Arkusz1!$A$2:$B$17</c:f>
              <c:multiLvlStrCache>
                <c:ptCount val="16"/>
                <c:lvl>
                  <c:pt idx="0">
                    <c:v>2007</c:v>
                  </c:pt>
                  <c:pt idx="1">
                    <c:v>2011</c:v>
                  </c:pt>
                  <c:pt idx="2">
                    <c:v>2013</c:v>
                  </c:pt>
                  <c:pt idx="3">
                    <c:v>2007</c:v>
                  </c:pt>
                  <c:pt idx="4">
                    <c:v>2011</c:v>
                  </c:pt>
                  <c:pt idx="5">
                    <c:v>2013</c:v>
                  </c:pt>
                  <c:pt idx="6">
                    <c:v>2007</c:v>
                  </c:pt>
                  <c:pt idx="7">
                    <c:v>2011</c:v>
                  </c:pt>
                  <c:pt idx="8">
                    <c:v>2013</c:v>
                  </c:pt>
                  <c:pt idx="9">
                    <c:v>2007</c:v>
                  </c:pt>
                  <c:pt idx="10">
                    <c:v>2011</c:v>
                  </c:pt>
                  <c:pt idx="11">
                    <c:v>2013</c:v>
                  </c:pt>
                  <c:pt idx="12">
                    <c:v>2007</c:v>
                  </c:pt>
                  <c:pt idx="13">
                    <c:v>2011</c:v>
                  </c:pt>
                  <c:pt idx="14">
                    <c:v>2013</c:v>
                  </c:pt>
                  <c:pt idx="15">
                    <c:v>2013</c:v>
                  </c:pt>
                </c:lvl>
                <c:lvl>
                  <c:pt idx="0">
                    <c:v>kina</c:v>
                  </c:pt>
                  <c:pt idx="3">
                    <c:v>teatru</c:v>
                  </c:pt>
                  <c:pt idx="6">
                    <c:v>muzeum</c:v>
                  </c:pt>
                  <c:pt idx="9">
                    <c:v>zakupu książki</c:v>
                  </c:pt>
                  <c:pt idx="12">
                    <c:v>zakup prasy </c:v>
                  </c:pt>
                </c:lvl>
              </c:multiLvlStrCache>
            </c:multiLvlStrRef>
          </c:cat>
          <c:val>
            <c:numRef>
              <c:f>Arkusz1!$E$2:$E$16</c:f>
              <c:numCache>
                <c:formatCode>General</c:formatCode>
                <c:ptCount val="15"/>
                <c:pt idx="0">
                  <c:v>22.7</c:v>
                </c:pt>
                <c:pt idx="1">
                  <c:v>29</c:v>
                </c:pt>
                <c:pt idx="2">
                  <c:v>26.4</c:v>
                </c:pt>
                <c:pt idx="3">
                  <c:v>38.700000000000003</c:v>
                </c:pt>
                <c:pt idx="4">
                  <c:v>43.3</c:v>
                </c:pt>
                <c:pt idx="5">
                  <c:v>41.6</c:v>
                </c:pt>
                <c:pt idx="6">
                  <c:v>38.1</c:v>
                </c:pt>
                <c:pt idx="7">
                  <c:v>45.9</c:v>
                </c:pt>
                <c:pt idx="8">
                  <c:v>43.8</c:v>
                </c:pt>
                <c:pt idx="9">
                  <c:v>10.6</c:v>
                </c:pt>
                <c:pt idx="10">
                  <c:v>17.8</c:v>
                </c:pt>
                <c:pt idx="11">
                  <c:v>18.100000000000001</c:v>
                </c:pt>
                <c:pt idx="12">
                  <c:v>3.5</c:v>
                </c:pt>
                <c:pt idx="13">
                  <c:v>5.9</c:v>
                </c:pt>
                <c:pt idx="14">
                  <c:v>7.5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7836800"/>
        <c:axId val="137859072"/>
      </c:barChart>
      <c:catAx>
        <c:axId val="1378368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pl-PL"/>
          </a:p>
        </c:txPr>
        <c:crossAx val="137859072"/>
        <c:crosses val="autoZero"/>
        <c:auto val="1"/>
        <c:lblAlgn val="ctr"/>
        <c:lblOffset val="100"/>
        <c:noMultiLvlLbl val="0"/>
      </c:catAx>
      <c:valAx>
        <c:axId val="137859072"/>
        <c:scaling>
          <c:orientation val="minMax"/>
        </c:scaling>
        <c:delete val="1"/>
        <c:axPos val="b"/>
        <c:majorGridlines/>
        <c:numFmt formatCode="0%" sourceLinked="1"/>
        <c:majorTickMark val="out"/>
        <c:minorTickMark val="none"/>
        <c:tickLblPos val="none"/>
        <c:crossAx val="1378368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2035604729913925"/>
          <c:y val="0.45005550125472632"/>
          <c:w val="0.17038090981680146"/>
          <c:h val="0.17914307310798491"/>
        </c:manualLayout>
      </c:layout>
      <c:overlay val="0"/>
      <c:spPr>
        <a:solidFill>
          <a:sysClr val="window" lastClr="FFFFFF"/>
        </a:solidFill>
      </c:spPr>
      <c:txPr>
        <a:bodyPr/>
        <a:lstStyle/>
        <a:p>
          <a:pPr>
            <a:defRPr sz="1400"/>
          </a:pPr>
          <a:endParaRPr lang="pl-PL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9348680373286672"/>
          <c:y val="2.3354564755838639E-2"/>
          <c:w val="0.77796114027413243"/>
          <c:h val="0.9234572111607067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rgbClr val="1F497D"/>
            </a:solidFill>
          </c:spPr>
          <c:invertIfNegative val="0"/>
          <c:cat>
            <c:strRef>
              <c:f>Arkusz1!$A$2:$A$27</c:f>
              <c:strCache>
                <c:ptCount val="26"/>
                <c:pt idx="0">
                  <c:v>Częstochowa</c:v>
                </c:pt>
                <c:pt idx="1">
                  <c:v>Kędzierzyn Koźle</c:v>
                </c:pt>
                <c:pt idx="2">
                  <c:v>Kielce</c:v>
                </c:pt>
                <c:pt idx="3">
                  <c:v>Bydgoszcz</c:v>
                </c:pt>
                <c:pt idx="4">
                  <c:v>Jaworzno</c:v>
                </c:pt>
                <c:pt idx="5">
                  <c:v>Radom</c:v>
                </c:pt>
                <c:pt idx="6">
                  <c:v>Łódź</c:v>
                </c:pt>
                <c:pt idx="7">
                  <c:v>Lublin</c:v>
                </c:pt>
                <c:pt idx="8">
                  <c:v>Bielsko-Biała</c:v>
                </c:pt>
                <c:pt idx="9">
                  <c:v>Gorzów Wlk.</c:v>
                </c:pt>
                <c:pt idx="10">
                  <c:v>Białystok</c:v>
                </c:pt>
                <c:pt idx="11">
                  <c:v>Sosnowiec</c:v>
                </c:pt>
                <c:pt idx="12">
                  <c:v>Szczecin</c:v>
                </c:pt>
                <c:pt idx="13">
                  <c:v>Opole</c:v>
                </c:pt>
                <c:pt idx="14">
                  <c:v>Zabrze</c:v>
                </c:pt>
                <c:pt idx="15">
                  <c:v>Wałbrzych</c:v>
                </c:pt>
                <c:pt idx="16">
                  <c:v>Gliwice</c:v>
                </c:pt>
                <c:pt idx="17">
                  <c:v>Olsztyn</c:v>
                </c:pt>
                <c:pt idx="18">
                  <c:v>Warszawa</c:v>
                </c:pt>
                <c:pt idx="19">
                  <c:v>Wrocław</c:v>
                </c:pt>
                <c:pt idx="20">
                  <c:v>Katowice</c:v>
                </c:pt>
                <c:pt idx="21">
                  <c:v>Kraków</c:v>
                </c:pt>
                <c:pt idx="22">
                  <c:v>Toruń</c:v>
                </c:pt>
                <c:pt idx="23">
                  <c:v>Gdańsk</c:v>
                </c:pt>
                <c:pt idx="24">
                  <c:v>Poznan</c:v>
                </c:pt>
                <c:pt idx="25">
                  <c:v>Gdynia</c:v>
                </c:pt>
              </c:strCache>
            </c:strRef>
          </c:cat>
          <c:val>
            <c:numRef>
              <c:f>Arkusz1!$B$2:$B$27</c:f>
              <c:numCache>
                <c:formatCode>General</c:formatCode>
                <c:ptCount val="26"/>
                <c:pt idx="0">
                  <c:v>3.26</c:v>
                </c:pt>
                <c:pt idx="1">
                  <c:v>3.68</c:v>
                </c:pt>
                <c:pt idx="2">
                  <c:v>4.1900000000000004</c:v>
                </c:pt>
                <c:pt idx="3">
                  <c:v>4.4400000000000004</c:v>
                </c:pt>
                <c:pt idx="4">
                  <c:v>5.09</c:v>
                </c:pt>
                <c:pt idx="5">
                  <c:v>5.51</c:v>
                </c:pt>
                <c:pt idx="6">
                  <c:v>5.73</c:v>
                </c:pt>
                <c:pt idx="7">
                  <c:v>5.81</c:v>
                </c:pt>
                <c:pt idx="8">
                  <c:v>5.84</c:v>
                </c:pt>
                <c:pt idx="9">
                  <c:v>5.96</c:v>
                </c:pt>
                <c:pt idx="10">
                  <c:v>6.15</c:v>
                </c:pt>
                <c:pt idx="11">
                  <c:v>6.22</c:v>
                </c:pt>
                <c:pt idx="12">
                  <c:v>7.22</c:v>
                </c:pt>
                <c:pt idx="13">
                  <c:v>8.3800000000000008</c:v>
                </c:pt>
                <c:pt idx="14">
                  <c:v>8.9</c:v>
                </c:pt>
                <c:pt idx="15">
                  <c:v>9.09</c:v>
                </c:pt>
                <c:pt idx="16">
                  <c:v>9.1999999999999993</c:v>
                </c:pt>
                <c:pt idx="17">
                  <c:v>11.58</c:v>
                </c:pt>
                <c:pt idx="18">
                  <c:v>14.73</c:v>
                </c:pt>
                <c:pt idx="19">
                  <c:v>15.59</c:v>
                </c:pt>
                <c:pt idx="20">
                  <c:v>16.190000000000001</c:v>
                </c:pt>
                <c:pt idx="21">
                  <c:v>17.010000000000002</c:v>
                </c:pt>
                <c:pt idx="22">
                  <c:v>17.09</c:v>
                </c:pt>
                <c:pt idx="23">
                  <c:v>18.3</c:v>
                </c:pt>
                <c:pt idx="24">
                  <c:v>19.03</c:v>
                </c:pt>
                <c:pt idx="25">
                  <c:v>37.700000000000003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rgbClr val="1F497D">
                <a:lumMod val="40000"/>
                <a:lumOff val="60000"/>
              </a:srgbClr>
            </a:solidFill>
          </c:spPr>
          <c:invertIfNegative val="0"/>
          <c:cat>
            <c:strRef>
              <c:f>Arkusz1!$A$2:$A$27</c:f>
              <c:strCache>
                <c:ptCount val="26"/>
                <c:pt idx="0">
                  <c:v>Częstochowa</c:v>
                </c:pt>
                <c:pt idx="1">
                  <c:v>Kędzierzyn Koźle</c:v>
                </c:pt>
                <c:pt idx="2">
                  <c:v>Kielce</c:v>
                </c:pt>
                <c:pt idx="3">
                  <c:v>Bydgoszcz</c:v>
                </c:pt>
                <c:pt idx="4">
                  <c:v>Jaworzno</c:v>
                </c:pt>
                <c:pt idx="5">
                  <c:v>Radom</c:v>
                </c:pt>
                <c:pt idx="6">
                  <c:v>Łódź</c:v>
                </c:pt>
                <c:pt idx="7">
                  <c:v>Lublin</c:v>
                </c:pt>
                <c:pt idx="8">
                  <c:v>Bielsko-Biała</c:v>
                </c:pt>
                <c:pt idx="9">
                  <c:v>Gorzów Wlk.</c:v>
                </c:pt>
                <c:pt idx="10">
                  <c:v>Białystok</c:v>
                </c:pt>
                <c:pt idx="11">
                  <c:v>Sosnowiec</c:v>
                </c:pt>
                <c:pt idx="12">
                  <c:v>Szczecin</c:v>
                </c:pt>
                <c:pt idx="13">
                  <c:v>Opole</c:v>
                </c:pt>
                <c:pt idx="14">
                  <c:v>Zabrze</c:v>
                </c:pt>
                <c:pt idx="15">
                  <c:v>Wałbrzych</c:v>
                </c:pt>
                <c:pt idx="16">
                  <c:v>Gliwice</c:v>
                </c:pt>
                <c:pt idx="17">
                  <c:v>Olsztyn</c:v>
                </c:pt>
                <c:pt idx="18">
                  <c:v>Warszawa</c:v>
                </c:pt>
                <c:pt idx="19">
                  <c:v>Wrocław</c:v>
                </c:pt>
                <c:pt idx="20">
                  <c:v>Katowice</c:v>
                </c:pt>
                <c:pt idx="21">
                  <c:v>Kraków</c:v>
                </c:pt>
                <c:pt idx="22">
                  <c:v>Toruń</c:v>
                </c:pt>
                <c:pt idx="23">
                  <c:v>Gdańsk</c:v>
                </c:pt>
                <c:pt idx="24">
                  <c:v>Poznan</c:v>
                </c:pt>
                <c:pt idx="25">
                  <c:v>Gdynia</c:v>
                </c:pt>
              </c:strCache>
            </c:strRef>
          </c:cat>
          <c:val>
            <c:numRef>
              <c:f>Arkusz1!$C$2:$C$27</c:f>
              <c:numCache>
                <c:formatCode>General</c:formatCode>
                <c:ptCount val="26"/>
                <c:pt idx="0">
                  <c:v>8.56</c:v>
                </c:pt>
                <c:pt idx="1">
                  <c:v>5.12</c:v>
                </c:pt>
                <c:pt idx="2">
                  <c:v>3.97</c:v>
                </c:pt>
                <c:pt idx="3">
                  <c:v>13.86</c:v>
                </c:pt>
                <c:pt idx="4">
                  <c:v>3.62</c:v>
                </c:pt>
                <c:pt idx="5">
                  <c:v>1.1200000000000001</c:v>
                </c:pt>
                <c:pt idx="6">
                  <c:v>4.5</c:v>
                </c:pt>
                <c:pt idx="7">
                  <c:v>6.65</c:v>
                </c:pt>
                <c:pt idx="8">
                  <c:v>14.26</c:v>
                </c:pt>
                <c:pt idx="9">
                  <c:v>7.99</c:v>
                </c:pt>
                <c:pt idx="10">
                  <c:v>13.91</c:v>
                </c:pt>
                <c:pt idx="11">
                  <c:v>3.35</c:v>
                </c:pt>
                <c:pt idx="12">
                  <c:v>7.62</c:v>
                </c:pt>
                <c:pt idx="13">
                  <c:v>4.91</c:v>
                </c:pt>
                <c:pt idx="14">
                  <c:v>8.7799999999999994</c:v>
                </c:pt>
                <c:pt idx="15">
                  <c:v>5.08</c:v>
                </c:pt>
                <c:pt idx="16">
                  <c:v>6.79</c:v>
                </c:pt>
                <c:pt idx="17">
                  <c:v>9.91</c:v>
                </c:pt>
                <c:pt idx="18">
                  <c:v>15.54</c:v>
                </c:pt>
                <c:pt idx="19">
                  <c:v>21.29</c:v>
                </c:pt>
                <c:pt idx="20">
                  <c:v>9.9700000000000006</c:v>
                </c:pt>
                <c:pt idx="21">
                  <c:v>20.88</c:v>
                </c:pt>
                <c:pt idx="22">
                  <c:v>15.02</c:v>
                </c:pt>
                <c:pt idx="23">
                  <c:v>19.73</c:v>
                </c:pt>
                <c:pt idx="24">
                  <c:v>14.22</c:v>
                </c:pt>
                <c:pt idx="25">
                  <c:v>41.23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34002944"/>
        <c:axId val="134012928"/>
      </c:barChart>
      <c:catAx>
        <c:axId val="134002944"/>
        <c:scaling>
          <c:orientation val="minMax"/>
        </c:scaling>
        <c:delete val="0"/>
        <c:axPos val="l"/>
        <c:majorTickMark val="out"/>
        <c:minorTickMark val="none"/>
        <c:tickLblPos val="nextTo"/>
        <c:crossAx val="134012928"/>
        <c:crosses val="autoZero"/>
        <c:auto val="1"/>
        <c:lblAlgn val="ctr"/>
        <c:lblOffset val="100"/>
        <c:noMultiLvlLbl val="0"/>
      </c:catAx>
      <c:valAx>
        <c:axId val="134012928"/>
        <c:scaling>
          <c:orientation val="minMax"/>
          <c:max val="45"/>
          <c:min val="0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340029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920257363662873"/>
          <c:y val="0.42126769981777756"/>
          <c:w val="0.14561549785066616"/>
          <c:h val="0.13198689335807545"/>
        </c:manualLayout>
      </c:layout>
      <c:overlay val="0"/>
      <c:txPr>
        <a:bodyPr/>
        <a:lstStyle/>
        <a:p>
          <a:pPr>
            <a:defRPr sz="1600"/>
          </a:pPr>
          <a:endParaRPr lang="pl-PL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3982939632545933"/>
          <c:y val="2.9451137884872823E-2"/>
          <c:w val="0.71360345581802276"/>
          <c:h val="0.9034761618653089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2009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800"/>
                </a:pPr>
                <a:endParaRPr lang="pl-P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Arkusz1!$A$2:$A$22</c:f>
              <c:strCache>
                <c:ptCount val="21"/>
                <c:pt idx="0">
                  <c:v>GRECJA</c:v>
                </c:pt>
                <c:pt idx="1">
                  <c:v>PORTUGALIA</c:v>
                </c:pt>
                <c:pt idx="2">
                  <c:v>LUKSEMBURG</c:v>
                </c:pt>
                <c:pt idx="3">
                  <c:v>FINLANDIA</c:v>
                </c:pt>
                <c:pt idx="4">
                  <c:v>AUSTRALIA</c:v>
                </c:pt>
                <c:pt idx="5">
                  <c:v>KANADA</c:v>
                </c:pt>
                <c:pt idx="6">
                  <c:v>HISZPANIA</c:v>
                </c:pt>
                <c:pt idx="7">
                  <c:v>DANIA</c:v>
                </c:pt>
                <c:pt idx="8">
                  <c:v>POZOSTAŁE KRAJE UE</c:v>
                </c:pt>
                <c:pt idx="9">
                  <c:v>AUSTRIA</c:v>
                </c:pt>
                <c:pt idx="10">
                  <c:v>IRLANDIA</c:v>
                </c:pt>
                <c:pt idx="11">
                  <c:v>WŁOCHY</c:v>
                </c:pt>
                <c:pt idx="12">
                  <c:v>INNE KRAJE</c:v>
                </c:pt>
                <c:pt idx="13">
                  <c:v>SZWECJA</c:v>
                </c:pt>
                <c:pt idx="14">
                  <c:v>BELGIA</c:v>
                </c:pt>
                <c:pt idx="15">
                  <c:v>USA</c:v>
                </c:pt>
                <c:pt idx="16">
                  <c:v>FRANCJA</c:v>
                </c:pt>
                <c:pt idx="17">
                  <c:v>NORWEGIA</c:v>
                </c:pt>
                <c:pt idx="18">
                  <c:v>HOLANDIA</c:v>
                </c:pt>
                <c:pt idx="19">
                  <c:v>W. BRYTANIA</c:v>
                </c:pt>
                <c:pt idx="20">
                  <c:v>NIEMCY</c:v>
                </c:pt>
              </c:strCache>
            </c:strRef>
          </c:cat>
          <c:val>
            <c:numRef>
              <c:f>Arkusz1!$B$2:$B$22</c:f>
              <c:numCache>
                <c:formatCode>General</c:formatCode>
                <c:ptCount val="21"/>
                <c:pt idx="0">
                  <c:v>0.9</c:v>
                </c:pt>
                <c:pt idx="1">
                  <c:v>0</c:v>
                </c:pt>
                <c:pt idx="2">
                  <c:v>0.1</c:v>
                </c:pt>
                <c:pt idx="3">
                  <c:v>0.3</c:v>
                </c:pt>
                <c:pt idx="4">
                  <c:v>0.9</c:v>
                </c:pt>
                <c:pt idx="5">
                  <c:v>0.5</c:v>
                </c:pt>
                <c:pt idx="6">
                  <c:v>4.2</c:v>
                </c:pt>
                <c:pt idx="7">
                  <c:v>2.1</c:v>
                </c:pt>
                <c:pt idx="8">
                  <c:v>0.9</c:v>
                </c:pt>
                <c:pt idx="9">
                  <c:v>2</c:v>
                </c:pt>
                <c:pt idx="10">
                  <c:v>3.1</c:v>
                </c:pt>
                <c:pt idx="11">
                  <c:v>4.7</c:v>
                </c:pt>
                <c:pt idx="12">
                  <c:v>3.8</c:v>
                </c:pt>
                <c:pt idx="13">
                  <c:v>1.8</c:v>
                </c:pt>
                <c:pt idx="14">
                  <c:v>2.2000000000000002</c:v>
                </c:pt>
                <c:pt idx="15">
                  <c:v>5.3</c:v>
                </c:pt>
                <c:pt idx="16">
                  <c:v>4.5</c:v>
                </c:pt>
                <c:pt idx="17">
                  <c:v>7</c:v>
                </c:pt>
                <c:pt idx="18">
                  <c:v>13.2</c:v>
                </c:pt>
                <c:pt idx="19">
                  <c:v>24.7</c:v>
                </c:pt>
                <c:pt idx="20">
                  <c:v>27.5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txPr>
              <a:bodyPr/>
              <a:lstStyle/>
              <a:p>
                <a:pPr>
                  <a:defRPr sz="800"/>
                </a:pPr>
                <a:endParaRPr lang="pl-P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Arkusz1!$A$2:$A$22</c:f>
              <c:strCache>
                <c:ptCount val="21"/>
                <c:pt idx="0">
                  <c:v>GRECJA</c:v>
                </c:pt>
                <c:pt idx="1">
                  <c:v>PORTUGALIA</c:v>
                </c:pt>
                <c:pt idx="2">
                  <c:v>LUKSEMBURG</c:v>
                </c:pt>
                <c:pt idx="3">
                  <c:v>FINLANDIA</c:v>
                </c:pt>
                <c:pt idx="4">
                  <c:v>AUSTRALIA</c:v>
                </c:pt>
                <c:pt idx="5">
                  <c:v>KANADA</c:v>
                </c:pt>
                <c:pt idx="6">
                  <c:v>HISZPANIA</c:v>
                </c:pt>
                <c:pt idx="7">
                  <c:v>DANIA</c:v>
                </c:pt>
                <c:pt idx="8">
                  <c:v>POZOSTAŁE KRAJE UE</c:v>
                </c:pt>
                <c:pt idx="9">
                  <c:v>AUSTRIA</c:v>
                </c:pt>
                <c:pt idx="10">
                  <c:v>IRLANDIA</c:v>
                </c:pt>
                <c:pt idx="11">
                  <c:v>WŁOCHY</c:v>
                </c:pt>
                <c:pt idx="12">
                  <c:v>INNE KRAJE</c:v>
                </c:pt>
                <c:pt idx="13">
                  <c:v>SZWECJA</c:v>
                </c:pt>
                <c:pt idx="14">
                  <c:v>BELGIA</c:v>
                </c:pt>
                <c:pt idx="15">
                  <c:v>USA</c:v>
                </c:pt>
                <c:pt idx="16">
                  <c:v>FRANCJA</c:v>
                </c:pt>
                <c:pt idx="17">
                  <c:v>NORWEGIA</c:v>
                </c:pt>
                <c:pt idx="18">
                  <c:v>HOLANDIA</c:v>
                </c:pt>
                <c:pt idx="19">
                  <c:v>W. BRYTANIA</c:v>
                </c:pt>
                <c:pt idx="20">
                  <c:v>NIEMCY</c:v>
                </c:pt>
              </c:strCache>
            </c:strRef>
          </c:cat>
          <c:val>
            <c:numRef>
              <c:f>Arkusz1!$C$2:$C$22</c:f>
              <c:numCache>
                <c:formatCode>###0.0</c:formatCode>
                <c:ptCount val="21"/>
                <c:pt idx="0" formatCode="####.0">
                  <c:v>0.2</c:v>
                </c:pt>
                <c:pt idx="1">
                  <c:v>0</c:v>
                </c:pt>
                <c:pt idx="2" formatCode="####.0">
                  <c:v>0.1</c:v>
                </c:pt>
                <c:pt idx="3" formatCode="####.0">
                  <c:v>0.8</c:v>
                </c:pt>
                <c:pt idx="4">
                  <c:v>0.5</c:v>
                </c:pt>
                <c:pt idx="5" formatCode="####.0">
                  <c:v>1</c:v>
                </c:pt>
                <c:pt idx="6">
                  <c:v>2.6</c:v>
                </c:pt>
                <c:pt idx="7">
                  <c:v>2.9</c:v>
                </c:pt>
                <c:pt idx="8">
                  <c:v>0.4</c:v>
                </c:pt>
                <c:pt idx="9">
                  <c:v>1.7</c:v>
                </c:pt>
                <c:pt idx="10">
                  <c:v>1.3</c:v>
                </c:pt>
                <c:pt idx="11" formatCode="####.0">
                  <c:v>3.4</c:v>
                </c:pt>
                <c:pt idx="12">
                  <c:v>2.2999999999999998</c:v>
                </c:pt>
                <c:pt idx="13">
                  <c:v>2.7</c:v>
                </c:pt>
                <c:pt idx="14">
                  <c:v>3.8</c:v>
                </c:pt>
                <c:pt idx="15">
                  <c:v>3</c:v>
                </c:pt>
                <c:pt idx="16">
                  <c:v>4.5</c:v>
                </c:pt>
                <c:pt idx="17">
                  <c:v>4.7</c:v>
                </c:pt>
                <c:pt idx="18">
                  <c:v>13.5</c:v>
                </c:pt>
                <c:pt idx="19">
                  <c:v>20.5</c:v>
                </c:pt>
                <c:pt idx="20">
                  <c:v>42.3</c:v>
                </c:pt>
              </c:numCache>
            </c:numRef>
          </c:val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cat>
            <c:strRef>
              <c:f>Arkusz1!$A$2:$A$22</c:f>
              <c:strCache>
                <c:ptCount val="21"/>
                <c:pt idx="0">
                  <c:v>GRECJA</c:v>
                </c:pt>
                <c:pt idx="1">
                  <c:v>PORTUGALIA</c:v>
                </c:pt>
                <c:pt idx="2">
                  <c:v>LUKSEMBURG</c:v>
                </c:pt>
                <c:pt idx="3">
                  <c:v>FINLANDIA</c:v>
                </c:pt>
                <c:pt idx="4">
                  <c:v>AUSTRALIA</c:v>
                </c:pt>
                <c:pt idx="5">
                  <c:v>KANADA</c:v>
                </c:pt>
                <c:pt idx="6">
                  <c:v>HISZPANIA</c:v>
                </c:pt>
                <c:pt idx="7">
                  <c:v>DANIA</c:v>
                </c:pt>
                <c:pt idx="8">
                  <c:v>POZOSTAŁE KRAJE UE</c:v>
                </c:pt>
                <c:pt idx="9">
                  <c:v>AUSTRIA</c:v>
                </c:pt>
                <c:pt idx="10">
                  <c:v>IRLANDIA</c:v>
                </c:pt>
                <c:pt idx="11">
                  <c:v>WŁOCHY</c:v>
                </c:pt>
                <c:pt idx="12">
                  <c:v>INNE KRAJE</c:v>
                </c:pt>
                <c:pt idx="13">
                  <c:v>SZWECJA</c:v>
                </c:pt>
                <c:pt idx="14">
                  <c:v>BELGIA</c:v>
                </c:pt>
                <c:pt idx="15">
                  <c:v>USA</c:v>
                </c:pt>
                <c:pt idx="16">
                  <c:v>FRANCJA</c:v>
                </c:pt>
                <c:pt idx="17">
                  <c:v>NORWEGIA</c:v>
                </c:pt>
                <c:pt idx="18">
                  <c:v>HOLANDIA</c:v>
                </c:pt>
                <c:pt idx="19">
                  <c:v>W. BRYTANIA</c:v>
                </c:pt>
                <c:pt idx="20">
                  <c:v>NIEMCY</c:v>
                </c:pt>
              </c:strCache>
            </c:strRef>
          </c:cat>
          <c:val>
            <c:numRef>
              <c:f>Arkusz1!$D$2:$D$22</c:f>
              <c:numCache>
                <c:formatCode>####.0</c:formatCode>
                <c:ptCount val="21"/>
                <c:pt idx="0">
                  <c:v>0.11031493709477724</c:v>
                </c:pt>
                <c:pt idx="1">
                  <c:v>0.11074879933460181</c:v>
                </c:pt>
                <c:pt idx="2">
                  <c:v>0.24291882171520546</c:v>
                </c:pt>
                <c:pt idx="3">
                  <c:v>0.42767826876022014</c:v>
                </c:pt>
                <c:pt idx="4">
                  <c:v>0.43052802192027328</c:v>
                </c:pt>
                <c:pt idx="5">
                  <c:v>0.80608482635284173</c:v>
                </c:pt>
                <c:pt idx="6">
                  <c:v>0.95863801784773395</c:v>
                </c:pt>
                <c:pt idx="7" formatCode="###0.0">
                  <c:v>1.1105206526580489</c:v>
                </c:pt>
                <c:pt idx="8" formatCode="###0.0">
                  <c:v>1.3303288149647008</c:v>
                </c:pt>
                <c:pt idx="9" formatCode="###0.0">
                  <c:v>1.9674228686386857</c:v>
                </c:pt>
                <c:pt idx="10" formatCode="###0.0">
                  <c:v>2.2824851630489964</c:v>
                </c:pt>
                <c:pt idx="11" formatCode="###0.0">
                  <c:v>2.5039403921786443</c:v>
                </c:pt>
                <c:pt idx="12" formatCode="###0.0">
                  <c:v>2.7385015851317305</c:v>
                </c:pt>
                <c:pt idx="13" formatCode="###0.0">
                  <c:v>2.8843472170156006</c:v>
                </c:pt>
                <c:pt idx="14" formatCode="###0.0">
                  <c:v>3.0259267104141836</c:v>
                </c:pt>
                <c:pt idx="15" formatCode="###0.0">
                  <c:v>3.1131448136268025</c:v>
                </c:pt>
                <c:pt idx="16" formatCode="###0.0">
                  <c:v>3.538827237533932</c:v>
                </c:pt>
                <c:pt idx="17" formatCode="###0.0">
                  <c:v>8.8319912023769671</c:v>
                </c:pt>
                <c:pt idx="18" formatCode="###0.0">
                  <c:v>11.881536264329986</c:v>
                </c:pt>
                <c:pt idx="19" formatCode="###0.0">
                  <c:v>23.300978249305849</c:v>
                </c:pt>
                <c:pt idx="20" formatCode="###0.0">
                  <c:v>40.226690062112645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34072192"/>
        <c:axId val="134073728"/>
      </c:barChart>
      <c:catAx>
        <c:axId val="134072192"/>
        <c:scaling>
          <c:orientation val="minMax"/>
        </c:scaling>
        <c:delete val="0"/>
        <c:axPos val="l"/>
        <c:majorTickMark val="out"/>
        <c:minorTickMark val="none"/>
        <c:tickLblPos val="nextTo"/>
        <c:crossAx val="134073728"/>
        <c:crosses val="autoZero"/>
        <c:auto val="1"/>
        <c:lblAlgn val="ctr"/>
        <c:lblOffset val="100"/>
        <c:noMultiLvlLbl val="0"/>
      </c:catAx>
      <c:valAx>
        <c:axId val="134073728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340721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9151738845144362"/>
          <c:y val="0.40339246750782659"/>
          <c:w val="0.10070610965296005"/>
          <c:h val="0.13669028871391076"/>
        </c:manualLayout>
      </c:layout>
      <c:overlay val="0"/>
      <c:spPr>
        <a:solidFill>
          <a:srgbClr val="FFFFFF"/>
        </a:solidFill>
      </c:spPr>
      <c:txPr>
        <a:bodyPr/>
        <a:lstStyle/>
        <a:p>
          <a:pPr>
            <a:defRPr sz="1400"/>
          </a:pPr>
          <a:endParaRPr lang="pl-PL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Arkusz1!$A$2</c:f>
              <c:strCache>
                <c:ptCount val="1"/>
                <c:pt idx="0">
                  <c:v>Podstawowe/gimnazjalne</c:v>
                </c:pt>
              </c:strCache>
            </c:strRef>
          </c:tx>
          <c:spPr>
            <a:solidFill>
              <a:sysClr val="windowText" lastClr="000000"/>
            </a:solidFill>
          </c:spPr>
          <c:invertIfNegative val="0"/>
          <c:dLbls>
            <c:txPr>
              <a:bodyPr/>
              <a:lstStyle/>
              <a:p>
                <a:pPr>
                  <a:defRPr sz="1400">
                    <a:solidFill>
                      <a:schemeClr val="bg1"/>
                    </a:solidFill>
                  </a:defRPr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Arkusz1!$B$1:$D$1</c:f>
              <c:strCache>
                <c:ptCount val="3"/>
                <c:pt idx="0">
                  <c:v>2009</c:v>
                </c:pt>
                <c:pt idx="1">
                  <c:v>2011</c:v>
                </c:pt>
                <c:pt idx="2">
                  <c:v>2013</c:v>
                </c:pt>
              </c:strCache>
            </c:strRef>
          </c:cat>
          <c:val>
            <c:numRef>
              <c:f>Arkusz1!$B$2:$D$2</c:f>
              <c:numCache>
                <c:formatCode>General</c:formatCode>
                <c:ptCount val="3"/>
                <c:pt idx="0">
                  <c:v>7.9</c:v>
                </c:pt>
                <c:pt idx="1">
                  <c:v>6.6</c:v>
                </c:pt>
                <c:pt idx="2">
                  <c:v>5.3</c:v>
                </c:pt>
              </c:numCache>
            </c:numRef>
          </c:val>
        </c:ser>
        <c:ser>
          <c:idx val="1"/>
          <c:order val="1"/>
          <c:tx>
            <c:strRef>
              <c:f>Arkusz1!$A$3</c:f>
              <c:strCache>
                <c:ptCount val="1"/>
                <c:pt idx="0">
                  <c:v>Zasadnicze zawodowe</c:v>
                </c:pt>
              </c:strCache>
            </c:strRef>
          </c:tx>
          <c:spPr>
            <a:solidFill>
              <a:srgbClr val="1F497D"/>
            </a:solidFill>
            <a:ln>
              <a:solidFill>
                <a:sysClr val="window" lastClr="FFFFFF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400">
                    <a:solidFill>
                      <a:schemeClr val="bg1"/>
                    </a:solidFill>
                  </a:defRPr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Arkusz1!$B$1:$D$1</c:f>
              <c:strCache>
                <c:ptCount val="3"/>
                <c:pt idx="0">
                  <c:v>2009</c:v>
                </c:pt>
                <c:pt idx="1">
                  <c:v>2011</c:v>
                </c:pt>
                <c:pt idx="2">
                  <c:v>2013</c:v>
                </c:pt>
              </c:strCache>
            </c:strRef>
          </c:cat>
          <c:val>
            <c:numRef>
              <c:f>Arkusz1!$B$3:$D$3</c:f>
              <c:numCache>
                <c:formatCode>General</c:formatCode>
                <c:ptCount val="3"/>
                <c:pt idx="0">
                  <c:v>42.2</c:v>
                </c:pt>
                <c:pt idx="1">
                  <c:v>39.799999999999997</c:v>
                </c:pt>
                <c:pt idx="2">
                  <c:v>35</c:v>
                </c:pt>
              </c:numCache>
            </c:numRef>
          </c:val>
        </c:ser>
        <c:ser>
          <c:idx val="2"/>
          <c:order val="2"/>
          <c:tx>
            <c:strRef>
              <c:f>Arkusz1!$A$4</c:f>
              <c:strCache>
                <c:ptCount val="1"/>
                <c:pt idx="0">
                  <c:v>Średnie</c:v>
                </c:pt>
              </c:strCache>
            </c:strRef>
          </c:tx>
          <c:spPr>
            <a:solidFill>
              <a:srgbClr val="1F497D">
                <a:lumMod val="40000"/>
                <a:lumOff val="60000"/>
              </a:srgbClr>
            </a:solidFill>
            <a:ln>
              <a:solidFill>
                <a:sysClr val="window" lastClr="FFFFFF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400"/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Arkusz1!$B$1:$D$1</c:f>
              <c:strCache>
                <c:ptCount val="3"/>
                <c:pt idx="0">
                  <c:v>2009</c:v>
                </c:pt>
                <c:pt idx="1">
                  <c:v>2011</c:v>
                </c:pt>
                <c:pt idx="2">
                  <c:v>2013</c:v>
                </c:pt>
              </c:strCache>
            </c:strRef>
          </c:cat>
          <c:val>
            <c:numRef>
              <c:f>Arkusz1!$B$4:$D$4</c:f>
              <c:numCache>
                <c:formatCode>General</c:formatCode>
                <c:ptCount val="3"/>
                <c:pt idx="0">
                  <c:v>35.700000000000003</c:v>
                </c:pt>
                <c:pt idx="1">
                  <c:v>36.4</c:v>
                </c:pt>
                <c:pt idx="2">
                  <c:v>37.799999999999997</c:v>
                </c:pt>
              </c:numCache>
            </c:numRef>
          </c:val>
        </c:ser>
        <c:ser>
          <c:idx val="3"/>
          <c:order val="3"/>
          <c:tx>
            <c:strRef>
              <c:f>Arkusz1!$A$5</c:f>
              <c:strCache>
                <c:ptCount val="1"/>
                <c:pt idx="0">
                  <c:v>Wyższe</c:v>
                </c:pt>
              </c:strCache>
            </c:strRef>
          </c:tx>
          <c:spPr>
            <a:solidFill>
              <a:srgbClr val="1F497D">
                <a:lumMod val="20000"/>
                <a:lumOff val="80000"/>
              </a:srgbClr>
            </a:solidFill>
            <a:ln>
              <a:solidFill>
                <a:sysClr val="window" lastClr="FFFFFF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1400">
                    <a:solidFill>
                      <a:schemeClr val="tx1"/>
                    </a:solidFill>
                  </a:defRPr>
                </a:pPr>
                <a:endParaRPr lang="pl-PL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Arkusz1!$B$1:$D$1</c:f>
              <c:strCache>
                <c:ptCount val="3"/>
                <c:pt idx="0">
                  <c:v>2009</c:v>
                </c:pt>
                <c:pt idx="1">
                  <c:v>2011</c:v>
                </c:pt>
                <c:pt idx="2">
                  <c:v>2013</c:v>
                </c:pt>
              </c:strCache>
            </c:strRef>
          </c:cat>
          <c:val>
            <c:numRef>
              <c:f>Arkusz1!$B$5:$D$5</c:f>
              <c:numCache>
                <c:formatCode>General</c:formatCode>
                <c:ptCount val="3"/>
                <c:pt idx="0">
                  <c:v>14.2</c:v>
                </c:pt>
                <c:pt idx="1">
                  <c:v>17.2</c:v>
                </c:pt>
                <c:pt idx="2">
                  <c:v>21.9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134164480"/>
        <c:axId val="134166016"/>
      </c:barChart>
      <c:catAx>
        <c:axId val="13416448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134166016"/>
        <c:crosses val="autoZero"/>
        <c:auto val="1"/>
        <c:lblAlgn val="ctr"/>
        <c:lblOffset val="100"/>
        <c:noMultiLvlLbl val="0"/>
      </c:catAx>
      <c:valAx>
        <c:axId val="134166016"/>
        <c:scaling>
          <c:orientation val="minMax"/>
        </c:scaling>
        <c:delete val="0"/>
        <c:axPos val="b"/>
        <c:majorGridlines/>
        <c:numFmt formatCode="0%" sourceLinked="1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pl-PL"/>
          </a:p>
        </c:txPr>
        <c:crossAx val="13416448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/>
          </a:pPr>
          <a:endParaRPr lang="pl-PL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Arkusz1!$B$1</c:f>
              <c:strCache>
                <c:ptCount val="1"/>
                <c:pt idx="0">
                  <c:v>Sprzedaż</c:v>
                </c:pt>
              </c:strCache>
            </c:strRef>
          </c:tx>
          <c:spPr>
            <a:solidFill>
              <a:schemeClr val="accent1"/>
            </a:solidFill>
            <a:ln w="12700">
              <a:solidFill>
                <a:sysClr val="window" lastClr="FFFFFF"/>
              </a:solidFill>
            </a:ln>
          </c:spPr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ysClr val="window" lastClr="FFFFFF"/>
                </a:solidFill>
              </a:ln>
            </c:spPr>
          </c:dPt>
          <c:dPt>
            <c:idx val="1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 w="12700">
                <a:solidFill>
                  <a:sysClr val="window" lastClr="FFFFFF"/>
                </a:solidFill>
              </a:ln>
            </c:spPr>
          </c:dPt>
          <c:dPt>
            <c:idx val="3"/>
            <c:bubble3D val="0"/>
            <c:spPr>
              <a:solidFill>
                <a:srgbClr val="386294"/>
              </a:solidFill>
              <a:ln w="12700">
                <a:solidFill>
                  <a:sysClr val="window" lastClr="FFFFFF"/>
                </a:solidFill>
              </a:ln>
            </c:spPr>
          </c:dPt>
          <c:dPt>
            <c:idx val="4"/>
            <c:bubble3D val="0"/>
            <c:spPr>
              <a:solidFill>
                <a:srgbClr val="2A4A70"/>
              </a:solidFill>
              <a:ln w="12700">
                <a:solidFill>
                  <a:sysClr val="window" lastClr="FFFFFF"/>
                </a:solidFill>
              </a:ln>
            </c:spPr>
          </c:dPt>
          <c:dPt>
            <c:idx val="5"/>
            <c:bubble3D val="0"/>
            <c:spPr>
              <a:solidFill>
                <a:srgbClr val="213A59"/>
              </a:solidFill>
              <a:ln w="12700">
                <a:solidFill>
                  <a:sysClr val="window" lastClr="FFFFFF"/>
                </a:solidFill>
              </a:ln>
            </c:spPr>
          </c:dPt>
          <c:dPt>
            <c:idx val="6"/>
            <c:bubble3D val="0"/>
            <c:spPr>
              <a:solidFill>
                <a:sysClr val="windowText" lastClr="000000"/>
              </a:solidFill>
              <a:ln w="12700">
                <a:solidFill>
                  <a:sysClr val="window" lastClr="FFFFFF"/>
                </a:solidFill>
              </a:ln>
            </c:spPr>
          </c:dPt>
          <c:dLbls>
            <c:dLbl>
              <c:idx val="2"/>
              <c:spPr/>
              <c:txPr>
                <a:bodyPr/>
                <a:lstStyle/>
                <a:p>
                  <a:pPr>
                    <a:defRPr sz="1600">
                      <a:solidFill>
                        <a:schemeClr val="bg1"/>
                      </a:solidFill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 sz="1600">
                      <a:solidFill>
                        <a:schemeClr val="bg1"/>
                      </a:solidFill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spPr/>
              <c:txPr>
                <a:bodyPr/>
                <a:lstStyle/>
                <a:p>
                  <a:pPr>
                    <a:defRPr sz="1600">
                      <a:solidFill>
                        <a:schemeClr val="bg1"/>
                      </a:solidFill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spPr/>
              <c:txPr>
                <a:bodyPr/>
                <a:lstStyle/>
                <a:p>
                  <a:pPr>
                    <a:defRPr sz="1600">
                      <a:solidFill>
                        <a:schemeClr val="bg1"/>
                      </a:solidFill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spPr/>
              <c:txPr>
                <a:bodyPr/>
                <a:lstStyle/>
                <a:p>
                  <a:pPr>
                    <a:defRPr sz="1600">
                      <a:solidFill>
                        <a:schemeClr val="bg1"/>
                      </a:solidFill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Arkusz1!$A$2:$A$8</c:f>
              <c:strCache>
                <c:ptCount val="7"/>
                <c:pt idx="0">
                  <c:v>małżeństwa bez dzieci</c:v>
                </c:pt>
                <c:pt idx="1">
                  <c:v>małżeństwa z 1 dzieckiem</c:v>
                </c:pt>
                <c:pt idx="2">
                  <c:v>małżeństwa z 2 dzieci</c:v>
                </c:pt>
                <c:pt idx="3">
                  <c:v>małżeństwa z 3+ dzieci</c:v>
                </c:pt>
                <c:pt idx="4">
                  <c:v>rodziny niepełne</c:v>
                </c:pt>
                <c:pt idx="5">
                  <c:v>wielorodzinne</c:v>
                </c:pt>
                <c:pt idx="6">
                  <c:v>nierodzinne</c:v>
                </c:pt>
              </c:strCache>
            </c:strRef>
          </c:cat>
          <c:val>
            <c:numRef>
              <c:f>Arkusz1!$B$2:$B$8</c:f>
              <c:numCache>
                <c:formatCode>General</c:formatCode>
                <c:ptCount val="7"/>
                <c:pt idx="0">
                  <c:v>19.2</c:v>
                </c:pt>
                <c:pt idx="1">
                  <c:v>30.8</c:v>
                </c:pt>
                <c:pt idx="2">
                  <c:v>12.4</c:v>
                </c:pt>
                <c:pt idx="3">
                  <c:v>5.5</c:v>
                </c:pt>
                <c:pt idx="4">
                  <c:v>9.4</c:v>
                </c:pt>
                <c:pt idx="5">
                  <c:v>14.4</c:v>
                </c:pt>
                <c:pt idx="6">
                  <c:v>8.3000000000000007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pl-PL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3982939632545933"/>
          <c:y val="2.9451137884872823E-2"/>
          <c:w val="0.71360345581802276"/>
          <c:h val="0.9034761618653089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2009</c:v>
                </c:pt>
              </c:strCache>
            </c:strRef>
          </c:tx>
          <c:spPr>
            <a:solidFill>
              <a:srgbClr val="1F497D">
                <a:lumMod val="20000"/>
                <a:lumOff val="80000"/>
              </a:srgbClr>
            </a:solidFill>
            <a:ln w="12700">
              <a:solidFill>
                <a:schemeClr val="tx1"/>
              </a:solidFill>
            </a:ln>
          </c:spPr>
          <c:invertIfNegative val="0"/>
          <c:dLbls>
            <c:txPr>
              <a:bodyPr/>
              <a:lstStyle/>
              <a:p>
                <a:pPr>
                  <a:defRPr sz="800"/>
                </a:pPr>
                <a:endParaRPr lang="pl-P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Arkusz1!$A$2:$A$17</c:f>
              <c:strCache>
                <c:ptCount val="16"/>
                <c:pt idx="0">
                  <c:v>USA</c:v>
                </c:pt>
                <c:pt idx="1">
                  <c:v>GRECJA</c:v>
                </c:pt>
                <c:pt idx="2">
                  <c:v>PORTUGALIA</c:v>
                </c:pt>
                <c:pt idx="3">
                  <c:v>FINLANDIA</c:v>
                </c:pt>
                <c:pt idx="4">
                  <c:v>HISZPANIA</c:v>
                </c:pt>
                <c:pt idx="5">
                  <c:v>DANIA</c:v>
                </c:pt>
                <c:pt idx="6">
                  <c:v>IRLANDIA</c:v>
                </c:pt>
                <c:pt idx="7">
                  <c:v>SZWECJA</c:v>
                </c:pt>
                <c:pt idx="8">
                  <c:v>WŁOCHY</c:v>
                </c:pt>
                <c:pt idx="9">
                  <c:v>BELGIA</c:v>
                </c:pt>
                <c:pt idx="10">
                  <c:v>AUSTRIA</c:v>
                </c:pt>
                <c:pt idx="11">
                  <c:v>FRANCJA</c:v>
                </c:pt>
                <c:pt idx="12">
                  <c:v>INNE KRAJE</c:v>
                </c:pt>
                <c:pt idx="13">
                  <c:v>HOLANDIA</c:v>
                </c:pt>
                <c:pt idx="14">
                  <c:v>W. BRYTANIA</c:v>
                </c:pt>
                <c:pt idx="15">
                  <c:v>NIEMCY</c:v>
                </c:pt>
              </c:strCache>
            </c:strRef>
          </c:cat>
          <c:val>
            <c:numRef>
              <c:f>Arkusz1!$B$2:$B$17</c:f>
              <c:numCache>
                <c:formatCode>General</c:formatCode>
                <c:ptCount val="16"/>
                <c:pt idx="0">
                  <c:v>3.2</c:v>
                </c:pt>
                <c:pt idx="1">
                  <c:v>1.6</c:v>
                </c:pt>
                <c:pt idx="2">
                  <c:v>0.2</c:v>
                </c:pt>
                <c:pt idx="3">
                  <c:v>0.5</c:v>
                </c:pt>
                <c:pt idx="4">
                  <c:v>2.5</c:v>
                </c:pt>
                <c:pt idx="5">
                  <c:v>2</c:v>
                </c:pt>
                <c:pt idx="6">
                  <c:v>6</c:v>
                </c:pt>
                <c:pt idx="7">
                  <c:v>2.7</c:v>
                </c:pt>
                <c:pt idx="8">
                  <c:v>7.5</c:v>
                </c:pt>
                <c:pt idx="9">
                  <c:v>2.4</c:v>
                </c:pt>
                <c:pt idx="10">
                  <c:v>2.2000000000000002</c:v>
                </c:pt>
                <c:pt idx="11">
                  <c:v>5.8</c:v>
                </c:pt>
                <c:pt idx="12">
                  <c:v>10.9</c:v>
                </c:pt>
                <c:pt idx="13">
                  <c:v>9.6999999999999993</c:v>
                </c:pt>
                <c:pt idx="14">
                  <c:v>23.7</c:v>
                </c:pt>
                <c:pt idx="15">
                  <c:v>29.9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Lbls>
            <c:txPr>
              <a:bodyPr/>
              <a:lstStyle/>
              <a:p>
                <a:pPr>
                  <a:defRPr sz="800"/>
                </a:pPr>
                <a:endParaRPr lang="pl-P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Arkusz1!$A$2:$A$17</c:f>
              <c:strCache>
                <c:ptCount val="16"/>
                <c:pt idx="0">
                  <c:v>USA</c:v>
                </c:pt>
                <c:pt idx="1">
                  <c:v>GRECJA</c:v>
                </c:pt>
                <c:pt idx="2">
                  <c:v>PORTUGALIA</c:v>
                </c:pt>
                <c:pt idx="3">
                  <c:v>FINLANDIA</c:v>
                </c:pt>
                <c:pt idx="4">
                  <c:v>HISZPANIA</c:v>
                </c:pt>
                <c:pt idx="5">
                  <c:v>DANIA</c:v>
                </c:pt>
                <c:pt idx="6">
                  <c:v>IRLANDIA</c:v>
                </c:pt>
                <c:pt idx="7">
                  <c:v>SZWECJA</c:v>
                </c:pt>
                <c:pt idx="8">
                  <c:v>WŁOCHY</c:v>
                </c:pt>
                <c:pt idx="9">
                  <c:v>BELGIA</c:v>
                </c:pt>
                <c:pt idx="10">
                  <c:v>AUSTRIA</c:v>
                </c:pt>
                <c:pt idx="11">
                  <c:v>FRANCJA</c:v>
                </c:pt>
                <c:pt idx="12">
                  <c:v>INNE KRAJE</c:v>
                </c:pt>
                <c:pt idx="13">
                  <c:v>HOLANDIA</c:v>
                </c:pt>
                <c:pt idx="14">
                  <c:v>W. BRYTANIA</c:v>
                </c:pt>
                <c:pt idx="15">
                  <c:v>NIEMCY</c:v>
                </c:pt>
              </c:strCache>
            </c:strRef>
          </c:cat>
          <c:val>
            <c:numRef>
              <c:f>Arkusz1!$C$2:$C$17</c:f>
              <c:numCache>
                <c:formatCode>0.0</c:formatCode>
                <c:ptCount val="16"/>
                <c:pt idx="0" formatCode="###0.0">
                  <c:v>3.441838582559305</c:v>
                </c:pt>
                <c:pt idx="1">
                  <c:v>0.71114434970315998</c:v>
                </c:pt>
                <c:pt idx="2">
                  <c:v>0.7</c:v>
                </c:pt>
                <c:pt idx="3">
                  <c:v>0.36401019427634324</c:v>
                </c:pt>
                <c:pt idx="4" formatCode="###0.0">
                  <c:v>2.069155253000881</c:v>
                </c:pt>
                <c:pt idx="5" formatCode="###0.0">
                  <c:v>2.3517577213645593</c:v>
                </c:pt>
                <c:pt idx="6" formatCode="###0.0">
                  <c:v>5.5623585327694025</c:v>
                </c:pt>
                <c:pt idx="7" formatCode="###0.0">
                  <c:v>1.7159575954564816</c:v>
                </c:pt>
                <c:pt idx="8" formatCode="###0.0">
                  <c:v>4.2371544398296219</c:v>
                </c:pt>
                <c:pt idx="9" formatCode="###0.0">
                  <c:v>2.9286026628914601</c:v>
                </c:pt>
                <c:pt idx="10" formatCode="###0.0">
                  <c:v>3.1814794901878067</c:v>
                </c:pt>
                <c:pt idx="11" formatCode="###0.0">
                  <c:v>4.5880599916724139</c:v>
                </c:pt>
                <c:pt idx="12" formatCode="####.0">
                  <c:v>11.8</c:v>
                </c:pt>
                <c:pt idx="13" formatCode="###0.0">
                  <c:v>13.004726239018357</c:v>
                </c:pt>
                <c:pt idx="14" formatCode="###0.0">
                  <c:v>19.993101866086636</c:v>
                </c:pt>
                <c:pt idx="15" formatCode="###0.0">
                  <c:v>36.969658835701075</c:v>
                </c:pt>
              </c:numCache>
            </c:numRef>
          </c:val>
        </c:ser>
        <c:ser>
          <c:idx val="2"/>
          <c:order val="2"/>
          <c:tx>
            <c:strRef>
              <c:f>Arkusz1!$D$1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pl-P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Arkusz1!$A$2:$A$17</c:f>
              <c:strCache>
                <c:ptCount val="16"/>
                <c:pt idx="0">
                  <c:v>USA</c:v>
                </c:pt>
                <c:pt idx="1">
                  <c:v>GRECJA</c:v>
                </c:pt>
                <c:pt idx="2">
                  <c:v>PORTUGALIA</c:v>
                </c:pt>
                <c:pt idx="3">
                  <c:v>FINLANDIA</c:v>
                </c:pt>
                <c:pt idx="4">
                  <c:v>HISZPANIA</c:v>
                </c:pt>
                <c:pt idx="5">
                  <c:v>DANIA</c:v>
                </c:pt>
                <c:pt idx="6">
                  <c:v>IRLANDIA</c:v>
                </c:pt>
                <c:pt idx="7">
                  <c:v>SZWECJA</c:v>
                </c:pt>
                <c:pt idx="8">
                  <c:v>WŁOCHY</c:v>
                </c:pt>
                <c:pt idx="9">
                  <c:v>BELGIA</c:v>
                </c:pt>
                <c:pt idx="10">
                  <c:v>AUSTRIA</c:v>
                </c:pt>
                <c:pt idx="11">
                  <c:v>FRANCJA</c:v>
                </c:pt>
                <c:pt idx="12">
                  <c:v>INNE KRAJE</c:v>
                </c:pt>
                <c:pt idx="13">
                  <c:v>HOLANDIA</c:v>
                </c:pt>
                <c:pt idx="14">
                  <c:v>W. BRYTANIA</c:v>
                </c:pt>
                <c:pt idx="15">
                  <c:v>NIEMCY</c:v>
                </c:pt>
              </c:strCache>
            </c:strRef>
          </c:cat>
          <c:val>
            <c:numRef>
              <c:f>Arkusz1!$D$2:$D$17</c:f>
              <c:numCache>
                <c:formatCode>0.0</c:formatCode>
                <c:ptCount val="16"/>
                <c:pt idx="0">
                  <c:v>0.70331925097923031</c:v>
                </c:pt>
                <c:pt idx="1">
                  <c:v>0.73485794924822301</c:v>
                </c:pt>
                <c:pt idx="2">
                  <c:v>0.88632553379093171</c:v>
                </c:pt>
                <c:pt idx="3">
                  <c:v>0.88733595137469257</c:v>
                </c:pt>
                <c:pt idx="4" formatCode="###0.0">
                  <c:v>1.2965764894730463</c:v>
                </c:pt>
                <c:pt idx="5" formatCode="###0.0">
                  <c:v>2.4754128239973463</c:v>
                </c:pt>
                <c:pt idx="6" formatCode="###0.0">
                  <c:v>2.690447347968616</c:v>
                </c:pt>
                <c:pt idx="7" formatCode="###0.0">
                  <c:v>2.994319033888178</c:v>
                </c:pt>
                <c:pt idx="8" formatCode="###0.0">
                  <c:v>3.256880068570168</c:v>
                </c:pt>
                <c:pt idx="9" formatCode="###0.0">
                  <c:v>3.4466713391682564</c:v>
                </c:pt>
                <c:pt idx="10" formatCode="###0.0">
                  <c:v>3.8098847982234307</c:v>
                </c:pt>
                <c:pt idx="11" formatCode="###0.0">
                  <c:v>5.0897771689072844</c:v>
                </c:pt>
                <c:pt idx="12" formatCode="###0.0">
                  <c:v>14</c:v>
                </c:pt>
                <c:pt idx="13" formatCode="###0.0">
                  <c:v>14.129222734442701</c:v>
                </c:pt>
                <c:pt idx="14" formatCode="###0.0">
                  <c:v>16.254566385487585</c:v>
                </c:pt>
                <c:pt idx="15" formatCode="###0.0">
                  <c:v>41.233871399359181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37627520"/>
        <c:axId val="137629056"/>
      </c:barChart>
      <c:catAx>
        <c:axId val="137627520"/>
        <c:scaling>
          <c:orientation val="minMax"/>
        </c:scaling>
        <c:delete val="0"/>
        <c:axPos val="l"/>
        <c:majorTickMark val="out"/>
        <c:minorTickMark val="none"/>
        <c:tickLblPos val="nextTo"/>
        <c:crossAx val="137629056"/>
        <c:crosses val="autoZero"/>
        <c:auto val="1"/>
        <c:lblAlgn val="ctr"/>
        <c:lblOffset val="100"/>
        <c:noMultiLvlLbl val="0"/>
      </c:catAx>
      <c:valAx>
        <c:axId val="13762905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376275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64954771107304"/>
          <c:y val="0.16561469816272967"/>
          <c:w val="0.10070610965296005"/>
          <c:h val="0.13669028871391076"/>
        </c:manualLayout>
      </c:layout>
      <c:overlay val="0"/>
      <c:spPr>
        <a:solidFill>
          <a:srgbClr val="FFFFFF"/>
        </a:solidFill>
      </c:spPr>
      <c:txPr>
        <a:bodyPr/>
        <a:lstStyle/>
        <a:p>
          <a:pPr>
            <a:defRPr sz="1400"/>
          </a:pPr>
          <a:endParaRPr lang="pl-PL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2011</c:v>
                </c:pt>
              </c:strCache>
            </c:strRef>
          </c:tx>
          <c:spPr>
            <a:solidFill>
              <a:schemeClr val="tx2"/>
            </a:solidFill>
          </c:spPr>
          <c:invertIfNegative val="0"/>
          <c:cat>
            <c:strRef>
              <c:f>Arkusz1!$A$2:$A$7</c:f>
              <c:strCache>
                <c:ptCount val="6"/>
                <c:pt idx="0">
                  <c:v>błąd pilotów lub kontrolerów lotu</c:v>
                </c:pt>
                <c:pt idx="1">
                  <c:v>zamach, spisek przeciwko polskiemu Prezydentowi</c:v>
                </c:pt>
                <c:pt idx="2">
                  <c:v>naciski na pilotów, aby lądowali bez względu na trudne warunki</c:v>
                </c:pt>
                <c:pt idx="3">
                  <c:v>ogólny bałagan w instytucjach odpowiedzialnych za lot</c:v>
                </c:pt>
                <c:pt idx="4">
                  <c:v>inna przyczyna</c:v>
                </c:pt>
                <c:pt idx="5">
                  <c:v>trudno powiedzieć</c:v>
                </c:pt>
              </c:strCache>
            </c:strRef>
          </c:cat>
          <c:val>
            <c:numRef>
              <c:f>Arkusz1!$B$2:$B$7</c:f>
              <c:numCache>
                <c:formatCode>General</c:formatCode>
                <c:ptCount val="6"/>
                <c:pt idx="0">
                  <c:v>21.8</c:v>
                </c:pt>
                <c:pt idx="1">
                  <c:v>12.1</c:v>
                </c:pt>
                <c:pt idx="2">
                  <c:v>36</c:v>
                </c:pt>
                <c:pt idx="3">
                  <c:v>30.7</c:v>
                </c:pt>
                <c:pt idx="4">
                  <c:v>6.2</c:v>
                </c:pt>
                <c:pt idx="5">
                  <c:v>26.5</c:v>
                </c:pt>
              </c:numCache>
            </c:numRef>
          </c:val>
        </c:ser>
        <c:ser>
          <c:idx val="1"/>
          <c:order val="1"/>
          <c:tx>
            <c:strRef>
              <c:f>Arkusz1!$C$1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</c:spPr>
          <c:invertIfNegative val="0"/>
          <c:cat>
            <c:strRef>
              <c:f>Arkusz1!$A$2:$A$7</c:f>
              <c:strCache>
                <c:ptCount val="6"/>
                <c:pt idx="0">
                  <c:v>błąd pilotów lub kontrolerów lotu</c:v>
                </c:pt>
                <c:pt idx="1">
                  <c:v>zamach, spisek przeciwko polskiemu Prezydentowi</c:v>
                </c:pt>
                <c:pt idx="2">
                  <c:v>naciski na pilotów, aby lądowali bez względu na trudne warunki</c:v>
                </c:pt>
                <c:pt idx="3">
                  <c:v>ogólny bałagan w instytucjach odpowiedzialnych za lot</c:v>
                </c:pt>
                <c:pt idx="4">
                  <c:v>inna przyczyna</c:v>
                </c:pt>
                <c:pt idx="5">
                  <c:v>trudno powiedzieć</c:v>
                </c:pt>
              </c:strCache>
            </c:strRef>
          </c:cat>
          <c:val>
            <c:numRef>
              <c:f>Arkusz1!$C$2:$C$7</c:f>
              <c:numCache>
                <c:formatCode>General</c:formatCode>
                <c:ptCount val="6"/>
                <c:pt idx="0">
                  <c:v>21.1</c:v>
                </c:pt>
                <c:pt idx="1">
                  <c:v>16.7</c:v>
                </c:pt>
                <c:pt idx="2">
                  <c:v>24.5</c:v>
                </c:pt>
                <c:pt idx="3">
                  <c:v>26.2</c:v>
                </c:pt>
                <c:pt idx="4">
                  <c:v>4.9000000000000004</c:v>
                </c:pt>
                <c:pt idx="5">
                  <c:v>30.5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138806400"/>
        <c:axId val="138807936"/>
      </c:barChart>
      <c:catAx>
        <c:axId val="13880640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00"/>
            </a:pPr>
            <a:endParaRPr lang="pl-PL"/>
          </a:p>
        </c:txPr>
        <c:crossAx val="138807936"/>
        <c:crosses val="autoZero"/>
        <c:auto val="1"/>
        <c:lblAlgn val="ctr"/>
        <c:lblOffset val="100"/>
        <c:noMultiLvlLbl val="0"/>
      </c:catAx>
      <c:valAx>
        <c:axId val="138807936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13880640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834839537103312"/>
          <c:y val="0.69275928380239604"/>
          <c:w val="0.11018044619422572"/>
          <c:h val="0.11335824134811588"/>
        </c:manualLayout>
      </c:layout>
      <c:overlay val="1"/>
      <c:spPr>
        <a:solidFill>
          <a:schemeClr val="bg1"/>
        </a:solidFill>
      </c:spPr>
      <c:txPr>
        <a:bodyPr/>
        <a:lstStyle/>
        <a:p>
          <a:pPr>
            <a:defRPr sz="1600"/>
          </a:pPr>
          <a:endParaRPr lang="pl-PL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Kolumna1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pl-PL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Arkusz1!$A$2:$A$8</c:f>
              <c:strCache>
                <c:ptCount val="7"/>
                <c:pt idx="0">
                  <c:v>PO</c:v>
                </c:pt>
                <c:pt idx="1">
                  <c:v>SLD</c:v>
                </c:pt>
                <c:pt idx="2">
                  <c:v>PSL</c:v>
                </c:pt>
                <c:pt idx="3">
                  <c:v>Ruch Palikota</c:v>
                </c:pt>
                <c:pt idx="4">
                  <c:v>PJN</c:v>
                </c:pt>
                <c:pt idx="5">
                  <c:v>Solidarna Polska</c:v>
                </c:pt>
                <c:pt idx="6">
                  <c:v>PiS</c:v>
                </c:pt>
              </c:strCache>
            </c:strRef>
          </c:cat>
          <c:val>
            <c:numRef>
              <c:f>Arkusz1!$B$2:$B$8</c:f>
              <c:numCache>
                <c:formatCode>General</c:formatCode>
                <c:ptCount val="7"/>
                <c:pt idx="0">
                  <c:v>4.5</c:v>
                </c:pt>
                <c:pt idx="1">
                  <c:v>7.3</c:v>
                </c:pt>
                <c:pt idx="2">
                  <c:v>17</c:v>
                </c:pt>
                <c:pt idx="3">
                  <c:v>17.899999999999999</c:v>
                </c:pt>
                <c:pt idx="4">
                  <c:v>24.6</c:v>
                </c:pt>
                <c:pt idx="5">
                  <c:v>27.9</c:v>
                </c:pt>
                <c:pt idx="6">
                  <c:v>49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97454720"/>
        <c:axId val="97961472"/>
      </c:barChart>
      <c:catAx>
        <c:axId val="97454720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pl-PL"/>
          </a:p>
        </c:txPr>
        <c:crossAx val="97961472"/>
        <c:crosses val="autoZero"/>
        <c:auto val="1"/>
        <c:lblAlgn val="ctr"/>
        <c:lblOffset val="100"/>
        <c:noMultiLvlLbl val="0"/>
      </c:catAx>
      <c:valAx>
        <c:axId val="9796147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9745472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9491525423729023E-2"/>
          <c:y val="5.5944055944055895E-2"/>
          <c:w val="0.92203389830508475"/>
          <c:h val="0.78906852835446251"/>
        </c:manualLayout>
      </c:layout>
      <c:lineChart>
        <c:grouping val="standar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udały się</c:v>
                </c:pt>
              </c:strCache>
            </c:strRef>
          </c:tx>
          <c:spPr>
            <a:ln w="44450">
              <a:solidFill>
                <a:schemeClr val="tx2">
                  <a:lumMod val="40000"/>
                  <a:lumOff val="60000"/>
                </a:schemeClr>
              </a:solidFill>
              <a:prstDash val="solid"/>
            </a:ln>
          </c:spPr>
          <c:marker>
            <c:symbol val="none"/>
          </c:marker>
          <c:dLbls>
            <c:dLbl>
              <c:idx val="0"/>
              <c:layout>
                <c:manualLayout>
                  <c:x val="-3.9621173178642582E-2"/>
                  <c:y val="-6.679981683639692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3.2357295555158441E-2"/>
                  <c:y val="-6.916219746525392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1872904028802412E-2"/>
                  <c:y val="-7.457695878428725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6473433184979621E-2"/>
                  <c:y val="-7.46469563668399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42943013242068E-2"/>
                  <c:y val="-8.177960423852904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3.8894655560562416E-2"/>
                  <c:y val="-7.389764306002183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2.9935862682841416E-2"/>
                  <c:y val="-6.947700944352923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8">
                <a:noFill/>
              </a:ln>
            </c:spPr>
            <c:txPr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Sheet1!$B$1:$I$1</c:f>
              <c:numCache>
                <c:formatCode>General</c:formatCode>
                <c:ptCount val="8"/>
                <c:pt idx="0">
                  <c:v>1997</c:v>
                </c:pt>
                <c:pt idx="1">
                  <c:v>2000</c:v>
                </c:pt>
                <c:pt idx="2">
                  <c:v>2003</c:v>
                </c:pt>
                <c:pt idx="3">
                  <c:v>2005</c:v>
                </c:pt>
                <c:pt idx="4">
                  <c:v>2007</c:v>
                </c:pt>
                <c:pt idx="5">
                  <c:v>2009</c:v>
                </c:pt>
                <c:pt idx="6">
                  <c:v>2011</c:v>
                </c:pt>
                <c:pt idx="7">
                  <c:v>2013</c:v>
                </c:pt>
              </c:numCache>
            </c:numRef>
          </c:cat>
          <c:val>
            <c:numRef>
              <c:f>Sheet1!$B$2:$I$2</c:f>
              <c:numCache>
                <c:formatCode>General</c:formatCode>
                <c:ptCount val="8"/>
                <c:pt idx="0">
                  <c:v>10.4</c:v>
                </c:pt>
                <c:pt idx="1">
                  <c:v>7.7</c:v>
                </c:pt>
                <c:pt idx="2">
                  <c:v>6.1</c:v>
                </c:pt>
                <c:pt idx="3">
                  <c:v>7.5</c:v>
                </c:pt>
                <c:pt idx="4">
                  <c:v>10.3</c:v>
                </c:pt>
                <c:pt idx="5">
                  <c:v>12.5</c:v>
                </c:pt>
                <c:pt idx="6">
                  <c:v>14</c:v>
                </c:pt>
                <c:pt idx="7">
                  <c:v>11.6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nie udały się </c:v>
                </c:pt>
              </c:strCache>
            </c:strRef>
          </c:tx>
          <c:spPr>
            <a:ln w="44450">
              <a:solidFill>
                <a:schemeClr val="tx1"/>
              </a:solidFill>
              <a:prstDash val="solid"/>
            </a:ln>
          </c:spPr>
          <c:marker>
            <c:symbol val="none"/>
          </c:marker>
          <c:dLbls>
            <c:dLbl>
              <c:idx val="0"/>
              <c:layout>
                <c:manualLayout>
                  <c:x val="-3.9621173178642582E-2"/>
                  <c:y val="-7.675962824453180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4.0831871826344984E-2"/>
                  <c:y val="-6.964693190125713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4.2042395554225932E-2"/>
                  <c:y val="-6.8148305287619365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3.477851793074184E-2"/>
                  <c:y val="-6.611525247026514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3.42943013242068E-2"/>
                  <c:y val="-6.178946232018340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3.8894655560562416E-2"/>
                  <c:y val="-6.459667432821480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3.6715523699790004E-2"/>
                  <c:y val="-7.662996313005607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8">
                <a:noFill/>
              </a:ln>
            </c:spPr>
            <c:txPr>
              <a:bodyPr/>
              <a:lstStyle/>
              <a:p>
                <a:pPr>
                  <a:defRPr sz="11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Sheet1!$B$1:$I$1</c:f>
              <c:numCache>
                <c:formatCode>General</c:formatCode>
                <c:ptCount val="8"/>
                <c:pt idx="0">
                  <c:v>1997</c:v>
                </c:pt>
                <c:pt idx="1">
                  <c:v>2000</c:v>
                </c:pt>
                <c:pt idx="2">
                  <c:v>2003</c:v>
                </c:pt>
                <c:pt idx="3">
                  <c:v>2005</c:v>
                </c:pt>
                <c:pt idx="4">
                  <c:v>2007</c:v>
                </c:pt>
                <c:pt idx="5">
                  <c:v>2009</c:v>
                </c:pt>
                <c:pt idx="6">
                  <c:v>2011</c:v>
                </c:pt>
                <c:pt idx="7">
                  <c:v>2013</c:v>
                </c:pt>
              </c:numCache>
            </c:numRef>
          </c:cat>
          <c:val>
            <c:numRef>
              <c:f>Sheet1!$B$3:$I$3</c:f>
              <c:numCache>
                <c:formatCode>General</c:formatCode>
                <c:ptCount val="8"/>
                <c:pt idx="0">
                  <c:v>29.8</c:v>
                </c:pt>
                <c:pt idx="1">
                  <c:v>47.4</c:v>
                </c:pt>
                <c:pt idx="2">
                  <c:v>57.4</c:v>
                </c:pt>
                <c:pt idx="3">
                  <c:v>46.7</c:v>
                </c:pt>
                <c:pt idx="4">
                  <c:v>40.1</c:v>
                </c:pt>
                <c:pt idx="5">
                  <c:v>36.299999999999997</c:v>
                </c:pt>
                <c:pt idx="6">
                  <c:v>37.200000000000003</c:v>
                </c:pt>
                <c:pt idx="7">
                  <c:v>43.9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marker>
            <c:symbol val="none"/>
          </c:marker>
          <c:cat>
            <c:numRef>
              <c:f>Sheet1!$B$1:$I$1</c:f>
              <c:numCache>
                <c:formatCode>General</c:formatCode>
                <c:ptCount val="8"/>
                <c:pt idx="0">
                  <c:v>1997</c:v>
                </c:pt>
                <c:pt idx="1">
                  <c:v>2000</c:v>
                </c:pt>
                <c:pt idx="2">
                  <c:v>2003</c:v>
                </c:pt>
                <c:pt idx="3">
                  <c:v>2005</c:v>
                </c:pt>
                <c:pt idx="4">
                  <c:v>2007</c:v>
                </c:pt>
                <c:pt idx="5">
                  <c:v>2009</c:v>
                </c:pt>
                <c:pt idx="6">
                  <c:v>2011</c:v>
                </c:pt>
                <c:pt idx="7">
                  <c:v>2013</c:v>
                </c:pt>
              </c:numCache>
            </c:numRef>
          </c:cat>
          <c:val>
            <c:numRef>
              <c:f>Sheet1!$B$4:$I$4</c:f>
              <c:numCache>
                <c:formatCode>General</c:formatCode>
                <c:ptCount val="8"/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8546176"/>
        <c:axId val="138580736"/>
      </c:lineChart>
      <c:catAx>
        <c:axId val="138546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pl-PL"/>
          </a:p>
        </c:txPr>
        <c:crossAx val="13858073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385807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spPr>
          <a:ln w="317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pl-PL"/>
          </a:p>
        </c:txPr>
        <c:crossAx val="138546176"/>
        <c:crosses val="autoZero"/>
        <c:crossBetween val="between"/>
      </c:valAx>
      <c:spPr>
        <a:solidFill>
          <a:srgbClr val="FFFFFF"/>
        </a:solidFill>
        <a:ln w="25408">
          <a:noFill/>
        </a:ln>
      </c:spPr>
    </c:plotArea>
    <c:legend>
      <c:legendPos val="b"/>
      <c:layout>
        <c:manualLayout>
          <c:xMode val="edge"/>
          <c:yMode val="edge"/>
          <c:x val="0.65899088820897311"/>
          <c:y val="9.1026169646791097E-2"/>
          <c:w val="0.26481859767529065"/>
          <c:h val="0.13299128832300217"/>
        </c:manualLayout>
      </c:layout>
      <c:overlay val="0"/>
      <c:spPr>
        <a:solidFill>
          <a:srgbClr val="FFFFFF"/>
        </a:solidFill>
        <a:ln w="25408">
          <a:noFill/>
        </a:ln>
      </c:spPr>
      <c:txPr>
        <a:bodyPr/>
        <a:lstStyle/>
        <a:p>
          <a:pPr>
            <a:defRPr sz="1400" b="0" i="0" u="none" strike="noStrike" baseline="0">
              <a:solidFill>
                <a:srgbClr val="000000"/>
              </a:solidFill>
              <a:latin typeface="+mn-lt"/>
              <a:ea typeface="Arial"/>
              <a:cs typeface="Arial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2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pl-PL"/>
    </a:p>
  </c:txPr>
  <c:externalData r:id="rId2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891743284169872"/>
          <c:y val="0.22767628528589709"/>
          <c:w val="0.4312493959569082"/>
          <c:h val="0.60276913719958158"/>
        </c:manualLayout>
      </c:layout>
      <c:radarChart>
        <c:radarStyle val="marker"/>
        <c:varyColors val="0"/>
        <c:ser>
          <c:idx val="0"/>
          <c:order val="0"/>
          <c:tx>
            <c:strRef>
              <c:f>Arkusz1!$A$2</c:f>
              <c:strCache>
                <c:ptCount val="1"/>
                <c:pt idx="0">
                  <c:v>Prawo i Sprawiedliwość </c:v>
                </c:pt>
              </c:strCache>
            </c:strRef>
          </c:tx>
          <c:spPr>
            <a:ln w="38100">
              <a:solidFill>
                <a:sysClr val="windowText" lastClr="000000"/>
              </a:solidFill>
            </a:ln>
          </c:spPr>
          <c:marker>
            <c:symbol val="none"/>
          </c:marker>
          <c:cat>
            <c:strRef>
              <c:f>Arkusz1!$B$1:$M$1</c:f>
              <c:strCache>
                <c:ptCount val="12"/>
                <c:pt idx="0">
                  <c:v>Zaufanie</c:v>
                </c:pt>
                <c:pt idx="1">
                  <c:v>Praktyki religijne</c:v>
                </c:pt>
                <c:pt idx="2">
                  <c:v>Uprzedzenia</c:v>
                </c:pt>
                <c:pt idx="3">
                  <c:v>Wiek</c:v>
                </c:pt>
                <c:pt idx="4">
                  <c:v>Bóg</c:v>
                </c:pt>
                <c:pt idx="5">
                  <c:v>Fatalizm</c:v>
                </c:pt>
                <c:pt idx="6">
                  <c:v>Internet</c:v>
                </c:pt>
                <c:pt idx="7">
                  <c:v>Zamożność</c:v>
                </c:pt>
                <c:pt idx="8">
                  <c:v>Demokracja</c:v>
                </c:pt>
                <c:pt idx="9">
                  <c:v>Wielkość miejscowości</c:v>
                </c:pt>
                <c:pt idx="10">
                  <c:v>Wykształcenie</c:v>
                </c:pt>
                <c:pt idx="11">
                  <c:v>Ocena życia</c:v>
                </c:pt>
              </c:strCache>
            </c:strRef>
          </c:cat>
          <c:val>
            <c:numRef>
              <c:f>Arkusz1!$B$2:$M$2</c:f>
              <c:numCache>
                <c:formatCode>General</c:formatCode>
                <c:ptCount val="12"/>
                <c:pt idx="0">
                  <c:v>2.54168E-2</c:v>
                </c:pt>
                <c:pt idx="1">
                  <c:v>0.49836390000000003</c:v>
                </c:pt>
                <c:pt idx="2">
                  <c:v>0.4364053</c:v>
                </c:pt>
                <c:pt idx="3">
                  <c:v>0.4320753</c:v>
                </c:pt>
                <c:pt idx="4">
                  <c:v>0.42663659999999998</c:v>
                </c:pt>
                <c:pt idx="5">
                  <c:v>0.24865470000000001</c:v>
                </c:pt>
                <c:pt idx="6">
                  <c:v>-0.3715154</c:v>
                </c:pt>
                <c:pt idx="7">
                  <c:v>-8.26905E-2</c:v>
                </c:pt>
                <c:pt idx="8">
                  <c:v>1.5736900000000002E-2</c:v>
                </c:pt>
                <c:pt idx="9">
                  <c:v>-7.3651700000000001E-2</c:v>
                </c:pt>
                <c:pt idx="10">
                  <c:v>-0.21423780000000001</c:v>
                </c:pt>
                <c:pt idx="11">
                  <c:v>-5.28104E-2</c:v>
                </c:pt>
              </c:numCache>
            </c:numRef>
          </c:val>
        </c:ser>
        <c:ser>
          <c:idx val="1"/>
          <c:order val="1"/>
          <c:tx>
            <c:strRef>
              <c:f>Arkusz1!$A$3</c:f>
              <c:strCache>
                <c:ptCount val="1"/>
                <c:pt idx="0">
                  <c:v>Polskie Stronnictwo Ludowe</c:v>
                </c:pt>
              </c:strCache>
            </c:strRef>
          </c:tx>
          <c:spPr>
            <a:ln w="38100">
              <a:solidFill>
                <a:srgbClr val="9BBB59">
                  <a:lumMod val="75000"/>
                </a:srgbClr>
              </a:solidFill>
            </a:ln>
          </c:spPr>
          <c:marker>
            <c:symbol val="none"/>
          </c:marker>
          <c:cat>
            <c:strRef>
              <c:f>Arkusz1!$B$1:$M$1</c:f>
              <c:strCache>
                <c:ptCount val="12"/>
                <c:pt idx="0">
                  <c:v>Zaufanie</c:v>
                </c:pt>
                <c:pt idx="1">
                  <c:v>Praktyki religijne</c:v>
                </c:pt>
                <c:pt idx="2">
                  <c:v>Uprzedzenia</c:v>
                </c:pt>
                <c:pt idx="3">
                  <c:v>Wiek</c:v>
                </c:pt>
                <c:pt idx="4">
                  <c:v>Bóg</c:v>
                </c:pt>
                <c:pt idx="5">
                  <c:v>Fatalizm</c:v>
                </c:pt>
                <c:pt idx="6">
                  <c:v>Internet</c:v>
                </c:pt>
                <c:pt idx="7">
                  <c:v>Zamożność</c:v>
                </c:pt>
                <c:pt idx="8">
                  <c:v>Demokracja</c:v>
                </c:pt>
                <c:pt idx="9">
                  <c:v>Wielkość miejscowości</c:v>
                </c:pt>
                <c:pt idx="10">
                  <c:v>Wykształcenie</c:v>
                </c:pt>
                <c:pt idx="11">
                  <c:v>Ocena życia</c:v>
                </c:pt>
              </c:strCache>
            </c:strRef>
          </c:cat>
          <c:val>
            <c:numRef>
              <c:f>Arkusz1!$B$3:$M$3</c:f>
              <c:numCache>
                <c:formatCode>General</c:formatCode>
                <c:ptCount val="12"/>
                <c:pt idx="0">
                  <c:v>5.9501800000000001E-2</c:v>
                </c:pt>
                <c:pt idx="1">
                  <c:v>0.17641850000000001</c:v>
                </c:pt>
                <c:pt idx="2">
                  <c:v>0.14439779999999999</c:v>
                </c:pt>
                <c:pt idx="3">
                  <c:v>0.32366230000000001</c:v>
                </c:pt>
                <c:pt idx="4">
                  <c:v>3.6172999999999997E-2</c:v>
                </c:pt>
                <c:pt idx="5">
                  <c:v>0.14572180000000001</c:v>
                </c:pt>
                <c:pt idx="6">
                  <c:v>-0.51629979999999998</c:v>
                </c:pt>
                <c:pt idx="7">
                  <c:v>-0.19545309999999999</c:v>
                </c:pt>
                <c:pt idx="8">
                  <c:v>-5.0331899999999999E-2</c:v>
                </c:pt>
                <c:pt idx="9">
                  <c:v>-0.70811040000000003</c:v>
                </c:pt>
                <c:pt idx="10">
                  <c:v>-0.33469270000000001</c:v>
                </c:pt>
                <c:pt idx="11">
                  <c:v>-4.4894299999999998E-2</c:v>
                </c:pt>
              </c:numCache>
            </c:numRef>
          </c:val>
        </c:ser>
        <c:ser>
          <c:idx val="2"/>
          <c:order val="2"/>
          <c:tx>
            <c:strRef>
              <c:f>Arkusz1!$A$4</c:f>
              <c:strCache>
                <c:ptCount val="1"/>
                <c:pt idx="0">
                  <c:v>Sojusz Lewicy Demokratycznej 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cat>
            <c:strRef>
              <c:f>Arkusz1!$B$1:$M$1</c:f>
              <c:strCache>
                <c:ptCount val="12"/>
                <c:pt idx="0">
                  <c:v>Zaufanie</c:v>
                </c:pt>
                <c:pt idx="1">
                  <c:v>Praktyki religijne</c:v>
                </c:pt>
                <c:pt idx="2">
                  <c:v>Uprzedzenia</c:v>
                </c:pt>
                <c:pt idx="3">
                  <c:v>Wiek</c:v>
                </c:pt>
                <c:pt idx="4">
                  <c:v>Bóg</c:v>
                </c:pt>
                <c:pt idx="5">
                  <c:v>Fatalizm</c:v>
                </c:pt>
                <c:pt idx="6">
                  <c:v>Internet</c:v>
                </c:pt>
                <c:pt idx="7">
                  <c:v>Zamożność</c:v>
                </c:pt>
                <c:pt idx="8">
                  <c:v>Demokracja</c:v>
                </c:pt>
                <c:pt idx="9">
                  <c:v>Wielkość miejscowości</c:v>
                </c:pt>
                <c:pt idx="10">
                  <c:v>Wykształcenie</c:v>
                </c:pt>
                <c:pt idx="11">
                  <c:v>Ocena życia</c:v>
                </c:pt>
              </c:strCache>
            </c:strRef>
          </c:cat>
          <c:val>
            <c:numRef>
              <c:f>Arkusz1!$B$4:$M$4</c:f>
              <c:numCache>
                <c:formatCode>General</c:formatCode>
                <c:ptCount val="12"/>
                <c:pt idx="0">
                  <c:v>5.5834999999999999E-3</c:v>
                </c:pt>
                <c:pt idx="1">
                  <c:v>-0.25616949999999999</c:v>
                </c:pt>
                <c:pt idx="2">
                  <c:v>-0.27398129999999998</c:v>
                </c:pt>
                <c:pt idx="3">
                  <c:v>0.48949609999999999</c:v>
                </c:pt>
                <c:pt idx="4">
                  <c:v>-0.14422360000000001</c:v>
                </c:pt>
                <c:pt idx="5">
                  <c:v>-9.5094899999999996E-2</c:v>
                </c:pt>
                <c:pt idx="6">
                  <c:v>-0.1023164</c:v>
                </c:pt>
                <c:pt idx="7">
                  <c:v>0.11711240000000001</c:v>
                </c:pt>
                <c:pt idx="8">
                  <c:v>0.11091669999999999</c:v>
                </c:pt>
                <c:pt idx="9">
                  <c:v>0.26407069999999999</c:v>
                </c:pt>
                <c:pt idx="10">
                  <c:v>0.1201324</c:v>
                </c:pt>
                <c:pt idx="11">
                  <c:v>-2.2945299999999998E-2</c:v>
                </c:pt>
              </c:numCache>
            </c:numRef>
          </c:val>
        </c:ser>
        <c:ser>
          <c:idx val="3"/>
          <c:order val="3"/>
          <c:tx>
            <c:strRef>
              <c:f>Arkusz1!$A$5</c:f>
              <c:strCache>
                <c:ptCount val="1"/>
                <c:pt idx="0">
                  <c:v>Platforma Obywatelska</c:v>
                </c:pt>
              </c:strCache>
            </c:strRef>
          </c:tx>
          <c:spPr>
            <a:ln>
              <a:solidFill>
                <a:schemeClr val="tx2"/>
              </a:solidFill>
            </a:ln>
          </c:spPr>
          <c:marker>
            <c:symbol val="none"/>
          </c:marker>
          <c:cat>
            <c:strRef>
              <c:f>Arkusz1!$B$1:$M$1</c:f>
              <c:strCache>
                <c:ptCount val="12"/>
                <c:pt idx="0">
                  <c:v>Zaufanie</c:v>
                </c:pt>
                <c:pt idx="1">
                  <c:v>Praktyki religijne</c:v>
                </c:pt>
                <c:pt idx="2">
                  <c:v>Uprzedzenia</c:v>
                </c:pt>
                <c:pt idx="3">
                  <c:v>Wiek</c:v>
                </c:pt>
                <c:pt idx="4">
                  <c:v>Bóg</c:v>
                </c:pt>
                <c:pt idx="5">
                  <c:v>Fatalizm</c:v>
                </c:pt>
                <c:pt idx="6">
                  <c:v>Internet</c:v>
                </c:pt>
                <c:pt idx="7">
                  <c:v>Zamożność</c:v>
                </c:pt>
                <c:pt idx="8">
                  <c:v>Demokracja</c:v>
                </c:pt>
                <c:pt idx="9">
                  <c:v>Wielkość miejscowości</c:v>
                </c:pt>
                <c:pt idx="10">
                  <c:v>Wykształcenie</c:v>
                </c:pt>
                <c:pt idx="11">
                  <c:v>Ocena życia</c:v>
                </c:pt>
              </c:strCache>
            </c:strRef>
          </c:cat>
          <c:val>
            <c:numRef>
              <c:f>Arkusz1!$B$5:$M$5</c:f>
              <c:numCache>
                <c:formatCode>General</c:formatCode>
                <c:ptCount val="12"/>
                <c:pt idx="0">
                  <c:v>0.20810129999999999</c:v>
                </c:pt>
                <c:pt idx="1">
                  <c:v>-0.1134966</c:v>
                </c:pt>
                <c:pt idx="2">
                  <c:v>-0.33705089999999999</c:v>
                </c:pt>
                <c:pt idx="3">
                  <c:v>0.17500679999999999</c:v>
                </c:pt>
                <c:pt idx="4">
                  <c:v>-0.1077371</c:v>
                </c:pt>
                <c:pt idx="5">
                  <c:v>-0.11615200000000001</c:v>
                </c:pt>
                <c:pt idx="6">
                  <c:v>0.15951950000000001</c:v>
                </c:pt>
                <c:pt idx="7">
                  <c:v>0.38157570000000002</c:v>
                </c:pt>
                <c:pt idx="8">
                  <c:v>0.61534149999999999</c:v>
                </c:pt>
                <c:pt idx="9">
                  <c:v>0.4076148</c:v>
                </c:pt>
                <c:pt idx="10">
                  <c:v>0.38949</c:v>
                </c:pt>
                <c:pt idx="11">
                  <c:v>0.19830780000000001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8951296"/>
        <c:axId val="138965376"/>
      </c:radarChart>
      <c:catAx>
        <c:axId val="138951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138965376"/>
        <c:crosses val="autoZero"/>
        <c:auto val="0"/>
        <c:lblAlgn val="ctr"/>
        <c:lblOffset val="100"/>
        <c:noMultiLvlLbl val="0"/>
      </c:catAx>
      <c:valAx>
        <c:axId val="138965376"/>
        <c:scaling>
          <c:orientation val="minMax"/>
        </c:scaling>
        <c:delete val="1"/>
        <c:axPos val="l"/>
        <c:majorGridlines>
          <c:spPr>
            <a:ln w="3175"/>
          </c:spPr>
        </c:majorGridlines>
        <c:numFmt formatCode="General" sourceLinked="1"/>
        <c:majorTickMark val="out"/>
        <c:minorTickMark val="none"/>
        <c:tickLblPos val="nextTo"/>
        <c:crossAx val="138951296"/>
        <c:crosses val="autoZero"/>
        <c:crossBetween val="between"/>
      </c:valAx>
      <c:spPr>
        <a:noFill/>
        <a:ln w="25398">
          <a:noFill/>
        </a:ln>
      </c:spPr>
    </c:plotArea>
    <c:legend>
      <c:legendPos val="r"/>
      <c:layout>
        <c:manualLayout>
          <c:xMode val="edge"/>
          <c:yMode val="edge"/>
          <c:x val="0.66595175061849499"/>
          <c:y val="0.40967802972618411"/>
          <c:w val="0.32484635853468857"/>
          <c:h val="0.2267406252115651"/>
        </c:manualLayout>
      </c:layout>
      <c:overlay val="0"/>
      <c:txPr>
        <a:bodyPr/>
        <a:lstStyle/>
        <a:p>
          <a:pPr>
            <a:defRPr sz="1600"/>
          </a:pPr>
          <a:endParaRPr lang="pl-PL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4238223293328274E-2"/>
          <c:y val="9.2347004179022835E-2"/>
          <c:w val="0.45294777313441908"/>
          <c:h val="0.81530599164195428"/>
        </c:manualLayout>
      </c:layout>
      <c:doughnutChart>
        <c:varyColors val="1"/>
        <c:ser>
          <c:idx val="0"/>
          <c:order val="0"/>
          <c:tx>
            <c:strRef>
              <c:f>Arkusz1!$B$1</c:f>
              <c:strCache>
                <c:ptCount val="1"/>
                <c:pt idx="0">
                  <c:v>Kolumna1</c:v>
                </c:pt>
              </c:strCache>
            </c:strRef>
          </c:tx>
          <c:spPr>
            <a:solidFill>
              <a:schemeClr val="accent1"/>
            </a:solidFill>
            <a:ln w="12700">
              <a:solidFill>
                <a:sysClr val="window" lastClr="FFFFFF"/>
              </a:solidFill>
            </a:ln>
          </c:spPr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ysClr val="window" lastClr="FFFFFF"/>
                </a:solidFill>
              </a:ln>
            </c:spPr>
          </c:dPt>
          <c:dPt>
            <c:idx val="1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 w="12700">
                <a:solidFill>
                  <a:sysClr val="window" lastClr="FFFFFF"/>
                </a:solidFill>
              </a:ln>
            </c:spPr>
          </c:dPt>
          <c:dPt>
            <c:idx val="3"/>
            <c:bubble3D val="0"/>
            <c:spPr>
              <a:solidFill>
                <a:schemeClr val="tx2">
                  <a:lumMod val="75000"/>
                </a:schemeClr>
              </a:solidFill>
              <a:ln w="12700">
                <a:solidFill>
                  <a:sysClr val="window" lastClr="FFFFFF"/>
                </a:solidFill>
              </a:ln>
            </c:spPr>
          </c:dPt>
          <c:dLbls>
            <c:dLbl>
              <c:idx val="2"/>
              <c:spPr/>
              <c:txPr>
                <a:bodyPr/>
                <a:lstStyle/>
                <a:p>
                  <a:pPr>
                    <a:defRPr sz="1600">
                      <a:solidFill>
                        <a:schemeClr val="bg1"/>
                      </a:solidFill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 sz="1600">
                      <a:solidFill>
                        <a:schemeClr val="bg1"/>
                      </a:solidFill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Arkusz1!$A$2:$A$5</c:f>
              <c:strCache>
                <c:ptCount val="4"/>
                <c:pt idx="0">
                  <c:v>1/4 najuboższych</c:v>
                </c:pt>
                <c:pt idx="1">
                  <c:v>1/4 poniżej średniej zamożności</c:v>
                </c:pt>
                <c:pt idx="2">
                  <c:v>1/4 powyżej średniej zamożności</c:v>
                </c:pt>
                <c:pt idx="3">
                  <c:v>1/4 najzamożniejszych</c:v>
                </c:pt>
              </c:strCache>
            </c:strRef>
          </c:cat>
          <c:val>
            <c:numRef>
              <c:f>Arkusz1!$B$2:$B$5</c:f>
              <c:numCache>
                <c:formatCode>General</c:formatCode>
                <c:ptCount val="4"/>
                <c:pt idx="0">
                  <c:v>19.899999999999999</c:v>
                </c:pt>
                <c:pt idx="1">
                  <c:v>20.6</c:v>
                </c:pt>
                <c:pt idx="2">
                  <c:v>23.8</c:v>
                </c:pt>
                <c:pt idx="3">
                  <c:v>35.700000000000003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63255625918107861"/>
          <c:y val="0.3693081110645825"/>
          <c:w val="0.35839916172656977"/>
          <c:h val="0.27766402023706765"/>
        </c:manualLayout>
      </c:layout>
      <c:overlay val="0"/>
      <c:txPr>
        <a:bodyPr/>
        <a:lstStyle/>
        <a:p>
          <a:pPr>
            <a:defRPr sz="1600"/>
          </a:pPr>
          <a:endParaRPr lang="pl-PL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3683883608891937E-2"/>
          <c:y val="0.13126738237740787"/>
          <c:w val="0.46868942936551589"/>
          <c:h val="0.81896737748407056"/>
        </c:manualLayout>
      </c:layout>
      <c:doughnutChart>
        <c:varyColors val="1"/>
        <c:ser>
          <c:idx val="0"/>
          <c:order val="0"/>
          <c:tx>
            <c:strRef>
              <c:f>Arkusz1!$B$1</c:f>
              <c:strCache>
                <c:ptCount val="1"/>
                <c:pt idx="0">
                  <c:v>Kolumna1</c:v>
                </c:pt>
              </c:strCache>
            </c:strRef>
          </c:tx>
          <c:spPr>
            <a:solidFill>
              <a:schemeClr val="accent1"/>
            </a:solidFill>
          </c:spPr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</c:spPr>
          </c:dPt>
          <c:dPt>
            <c:idx val="1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Pt>
            <c:idx val="3"/>
            <c:bubble3D val="0"/>
            <c:spPr>
              <a:solidFill>
                <a:srgbClr val="386294"/>
              </a:solidFill>
            </c:spPr>
          </c:dPt>
          <c:dPt>
            <c:idx val="4"/>
            <c:bubble3D val="0"/>
            <c:spPr>
              <a:solidFill>
                <a:srgbClr val="2A4A70"/>
              </a:solidFill>
            </c:spPr>
          </c:dPt>
          <c:dPt>
            <c:idx val="5"/>
            <c:bubble3D val="0"/>
            <c:spPr>
              <a:solidFill>
                <a:srgbClr val="213A59"/>
              </a:solidFill>
            </c:spPr>
          </c:dPt>
          <c:dPt>
            <c:idx val="6"/>
            <c:bubble3D val="0"/>
            <c:spPr>
              <a:solidFill>
                <a:sysClr val="windowText" lastClr="000000"/>
              </a:solidFill>
            </c:spPr>
          </c:dPt>
          <c:dPt>
            <c:idx val="7"/>
            <c:bubble3D val="0"/>
            <c:spPr>
              <a:solidFill>
                <a:sysClr val="window" lastClr="FFFFFF"/>
              </a:solidFill>
              <a:ln>
                <a:solidFill>
                  <a:srgbClr val="4F81BD"/>
                </a:solidFill>
              </a:ln>
            </c:spPr>
          </c:dPt>
          <c:dLbls>
            <c:dLbl>
              <c:idx val="2"/>
              <c:spPr/>
              <c:txPr>
                <a:bodyPr/>
                <a:lstStyle/>
                <a:p>
                  <a:pPr>
                    <a:defRPr sz="1600">
                      <a:solidFill>
                        <a:schemeClr val="bg1"/>
                      </a:solidFill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 sz="1600">
                      <a:solidFill>
                        <a:schemeClr val="bg1"/>
                      </a:solidFill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spPr/>
              <c:txPr>
                <a:bodyPr/>
                <a:lstStyle/>
                <a:p>
                  <a:pPr>
                    <a:defRPr sz="1600">
                      <a:solidFill>
                        <a:schemeClr val="bg1"/>
                      </a:solidFill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spPr/>
              <c:txPr>
                <a:bodyPr/>
                <a:lstStyle/>
                <a:p>
                  <a:pPr>
                    <a:defRPr sz="1600">
                      <a:solidFill>
                        <a:schemeClr val="bg1"/>
                      </a:solidFill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spPr/>
              <c:txPr>
                <a:bodyPr/>
                <a:lstStyle/>
                <a:p>
                  <a:pPr>
                    <a:defRPr sz="1600">
                      <a:solidFill>
                        <a:schemeClr val="bg1"/>
                      </a:solidFill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Arkusz1!$A$2:$A$9</c:f>
              <c:strCache>
                <c:ptCount val="8"/>
                <c:pt idx="0">
                  <c:v>trudne warunki bytowe</c:v>
                </c:pt>
                <c:pt idx="1">
                  <c:v>niepewna przyszłość</c:v>
                </c:pt>
                <c:pt idx="2">
                  <c:v>koszty wychowania</c:v>
                </c:pt>
                <c:pt idx="3">
                  <c:v>złe warunku mieszkaniowe</c:v>
                </c:pt>
                <c:pt idx="4">
                  <c:v>niepłodność</c:v>
                </c:pt>
                <c:pt idx="5">
                  <c:v>trudność godzenia rodzicielstwa z pracą</c:v>
                </c:pt>
                <c:pt idx="6">
                  <c:v>brak partnera/ki</c:v>
                </c:pt>
                <c:pt idx="7">
                  <c:v>pozostałe powody</c:v>
                </c:pt>
              </c:strCache>
            </c:strRef>
          </c:cat>
          <c:val>
            <c:numRef>
              <c:f>Arkusz1!$B$2:$B$9</c:f>
              <c:numCache>
                <c:formatCode>General</c:formatCode>
                <c:ptCount val="8"/>
                <c:pt idx="0">
                  <c:v>17.7</c:v>
                </c:pt>
                <c:pt idx="1">
                  <c:v>13</c:v>
                </c:pt>
                <c:pt idx="2">
                  <c:v>9.3000000000000007</c:v>
                </c:pt>
                <c:pt idx="3">
                  <c:v>8.1</c:v>
                </c:pt>
                <c:pt idx="4">
                  <c:v>7.8</c:v>
                </c:pt>
                <c:pt idx="5">
                  <c:v>7.7</c:v>
                </c:pt>
                <c:pt idx="6">
                  <c:v>7.5</c:v>
                </c:pt>
                <c:pt idx="7">
                  <c:v>28.9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57650952006250911"/>
          <c:y val="0.2628211453136669"/>
          <c:w val="0.41651570149475997"/>
          <c:h val="0.55070881193781773"/>
        </c:manualLayout>
      </c:layout>
      <c:overlay val="0"/>
      <c:txPr>
        <a:bodyPr/>
        <a:lstStyle/>
        <a:p>
          <a:pPr>
            <a:defRPr sz="1600"/>
          </a:pPr>
          <a:endParaRPr lang="pl-PL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3683883608891937E-2"/>
          <c:y val="0.13126738237740787"/>
          <c:w val="0.46868942936551589"/>
          <c:h val="0.81896737748407056"/>
        </c:manualLayout>
      </c:layout>
      <c:doughnutChart>
        <c:varyColors val="1"/>
        <c:ser>
          <c:idx val="0"/>
          <c:order val="0"/>
          <c:tx>
            <c:strRef>
              <c:f>Arkusz1!$B$1</c:f>
              <c:strCache>
                <c:ptCount val="1"/>
                <c:pt idx="0">
                  <c:v>Kolumna1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ysClr val="windowText" lastClr="000000"/>
              </a:solidFill>
            </a:ln>
          </c:spPr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1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>
                <a:solidFill>
                  <a:sysClr val="windowText" lastClr="000000"/>
                </a:solidFill>
              </a:ln>
            </c:spPr>
          </c:dPt>
          <c:dPt>
            <c:idx val="3"/>
            <c:bubble3D val="0"/>
            <c:spPr>
              <a:solidFill>
                <a:srgbClr val="386294"/>
              </a:solidFill>
              <a:ln w="12700">
                <a:solidFill>
                  <a:sysClr val="window" lastClr="FFFFFF"/>
                </a:solidFill>
              </a:ln>
            </c:spPr>
          </c:dPt>
          <c:dPt>
            <c:idx val="4"/>
            <c:bubble3D val="0"/>
            <c:spPr>
              <a:solidFill>
                <a:srgbClr val="2A4A70"/>
              </a:solidFill>
              <a:ln w="12700">
                <a:solidFill>
                  <a:sysClr val="window" lastClr="FFFFFF"/>
                </a:solidFill>
              </a:ln>
            </c:spPr>
          </c:dPt>
          <c:dPt>
            <c:idx val="5"/>
            <c:bubble3D val="0"/>
            <c:spPr>
              <a:solidFill>
                <a:srgbClr val="213A59"/>
              </a:solidFill>
              <a:ln w="12700">
                <a:solidFill>
                  <a:sysClr val="window" lastClr="FFFFFF"/>
                </a:solidFill>
              </a:ln>
            </c:spPr>
          </c:dPt>
          <c:dPt>
            <c:idx val="6"/>
            <c:bubble3D val="0"/>
            <c:spPr>
              <a:solidFill>
                <a:sysClr val="windowText" lastClr="000000"/>
              </a:solidFill>
              <a:ln w="12700">
                <a:solidFill>
                  <a:sysClr val="window" lastClr="FFFFFF"/>
                </a:solidFill>
              </a:ln>
            </c:spPr>
          </c:dPt>
          <c:dPt>
            <c:idx val="7"/>
            <c:bubble3D val="0"/>
            <c:spPr>
              <a:solidFill>
                <a:sysClr val="window" lastClr="FFFFFF"/>
              </a:solidFill>
              <a:ln>
                <a:solidFill>
                  <a:sysClr val="windowText" lastClr="000000"/>
                </a:solidFill>
              </a:ln>
            </c:spPr>
          </c:dPt>
          <c:dLbls>
            <c:dLbl>
              <c:idx val="2"/>
              <c:spPr/>
              <c:txPr>
                <a:bodyPr/>
                <a:lstStyle/>
                <a:p>
                  <a:pPr>
                    <a:defRPr sz="1600">
                      <a:solidFill>
                        <a:schemeClr val="bg1"/>
                      </a:solidFill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 sz="1600">
                      <a:solidFill>
                        <a:schemeClr val="bg1"/>
                      </a:solidFill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spPr/>
              <c:txPr>
                <a:bodyPr/>
                <a:lstStyle/>
                <a:p>
                  <a:pPr>
                    <a:defRPr sz="1600">
                      <a:solidFill>
                        <a:schemeClr val="bg1"/>
                      </a:solidFill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spPr/>
              <c:txPr>
                <a:bodyPr/>
                <a:lstStyle/>
                <a:p>
                  <a:pPr>
                    <a:defRPr sz="1600">
                      <a:solidFill>
                        <a:schemeClr val="bg1"/>
                      </a:solidFill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spPr/>
              <c:txPr>
                <a:bodyPr/>
                <a:lstStyle/>
                <a:p>
                  <a:pPr>
                    <a:defRPr sz="1600">
                      <a:solidFill>
                        <a:schemeClr val="bg1"/>
                      </a:solidFill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Arkusz1!$A$2:$A$9</c:f>
              <c:strCache>
                <c:ptCount val="8"/>
                <c:pt idx="0">
                  <c:v>trudne warunki bytowe</c:v>
                </c:pt>
                <c:pt idx="1">
                  <c:v>bezpłodność</c:v>
                </c:pt>
                <c:pt idx="2">
                  <c:v>brak partnera/ki</c:v>
                </c:pt>
                <c:pt idx="3">
                  <c:v>niepewna przyszłość</c:v>
                </c:pt>
                <c:pt idx="4">
                  <c:v>złe warunku mieszkaniowe</c:v>
                </c:pt>
                <c:pt idx="5">
                  <c:v>trudność godzenia rodzicielstwa z pracą</c:v>
                </c:pt>
                <c:pt idx="6">
                  <c:v>koszty wychowania</c:v>
                </c:pt>
                <c:pt idx="7">
                  <c:v>pozostałe powody</c:v>
                </c:pt>
              </c:strCache>
            </c:strRef>
          </c:cat>
          <c:val>
            <c:numRef>
              <c:f>Arkusz1!$B$2:$B$9</c:f>
              <c:numCache>
                <c:formatCode>General</c:formatCode>
                <c:ptCount val="8"/>
                <c:pt idx="0">
                  <c:v>25.1</c:v>
                </c:pt>
                <c:pt idx="1">
                  <c:v>15.3</c:v>
                </c:pt>
                <c:pt idx="2">
                  <c:v>14.4</c:v>
                </c:pt>
                <c:pt idx="3">
                  <c:v>9.8000000000000007</c:v>
                </c:pt>
                <c:pt idx="4">
                  <c:v>5.6</c:v>
                </c:pt>
                <c:pt idx="5">
                  <c:v>5.3</c:v>
                </c:pt>
                <c:pt idx="6">
                  <c:v>4.7</c:v>
                </c:pt>
                <c:pt idx="7">
                  <c:v>24.1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57650952006250911"/>
          <c:y val="0.23480478391904977"/>
          <c:w val="0.41651570149475997"/>
          <c:h val="0.48958220525865298"/>
        </c:manualLayout>
      </c:layout>
      <c:overlay val="0"/>
      <c:txPr>
        <a:bodyPr/>
        <a:lstStyle/>
        <a:p>
          <a:pPr>
            <a:defRPr sz="1600"/>
          </a:pPr>
          <a:endParaRPr lang="pl-PL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1191800151360193E-2"/>
          <c:y val="8.806066636718303E-2"/>
          <c:w val="0.482862303048949"/>
          <c:h val="0.81876651386560917"/>
        </c:manualLayout>
      </c:layout>
      <c:doughnutChart>
        <c:varyColors val="1"/>
        <c:ser>
          <c:idx val="0"/>
          <c:order val="0"/>
          <c:tx>
            <c:strRef>
              <c:f>Arkusz1!$B$1</c:f>
              <c:strCache>
                <c:ptCount val="1"/>
                <c:pt idx="0">
                  <c:v>Kolumna1</c:v>
                </c:pt>
              </c:strCache>
            </c:strRef>
          </c:tx>
          <c:spPr>
            <a:solidFill>
              <a:schemeClr val="accent1"/>
            </a:solidFill>
            <a:ln w="12700">
              <a:solidFill>
                <a:sysClr val="window" lastClr="FFFFFF"/>
              </a:solidFill>
            </a:ln>
          </c:spPr>
          <c:dPt>
            <c:idx val="0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  <a:ln w="12700">
                <a:solidFill>
                  <a:sysClr val="window" lastClr="FFFFFF"/>
                </a:solidFill>
              </a:ln>
            </c:spPr>
          </c:dPt>
          <c:dPt>
            <c:idx val="1"/>
            <c:bubble3D val="0"/>
            <c:spPr>
              <a:solidFill>
                <a:schemeClr val="tx2">
                  <a:lumMod val="40000"/>
                  <a:lumOff val="60000"/>
                </a:schemeClr>
              </a:solidFill>
              <a:ln w="12700">
                <a:solidFill>
                  <a:sysClr val="window" lastClr="FFFFFF"/>
                </a:solidFill>
              </a:ln>
            </c:spPr>
          </c:dPt>
          <c:dPt>
            <c:idx val="3"/>
            <c:bubble3D val="0"/>
            <c:spPr>
              <a:solidFill>
                <a:schemeClr val="tx2">
                  <a:lumMod val="75000"/>
                </a:schemeClr>
              </a:solidFill>
              <a:ln w="12700">
                <a:solidFill>
                  <a:sysClr val="window" lastClr="FFFFFF"/>
                </a:solidFill>
              </a:ln>
            </c:spPr>
          </c:dPt>
          <c:dLbls>
            <c:dLbl>
              <c:idx val="2"/>
              <c:spPr/>
              <c:txPr>
                <a:bodyPr/>
                <a:lstStyle/>
                <a:p>
                  <a:pPr>
                    <a:defRPr sz="1600">
                      <a:solidFill>
                        <a:schemeClr val="bg1"/>
                      </a:solidFill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pPr/>
              <c:txPr>
                <a:bodyPr/>
                <a:lstStyle/>
                <a:p>
                  <a:pPr>
                    <a:defRPr sz="1600">
                      <a:solidFill>
                        <a:schemeClr val="bg1"/>
                      </a:solidFill>
                    </a:defRPr>
                  </a:pPr>
                  <a:endParaRPr lang="pl-PL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Arkusz1!$A$2:$A$5</c:f>
              <c:strCache>
                <c:ptCount val="4"/>
                <c:pt idx="0">
                  <c:v>1/4 najuboższych</c:v>
                </c:pt>
                <c:pt idx="1">
                  <c:v>1/4 poniżej średniej zamożności</c:v>
                </c:pt>
                <c:pt idx="2">
                  <c:v>1/4 powyżej średniej zamożności</c:v>
                </c:pt>
                <c:pt idx="3">
                  <c:v>1/4 najzamożniejszych</c:v>
                </c:pt>
              </c:strCache>
            </c:strRef>
          </c:cat>
          <c:val>
            <c:numRef>
              <c:f>Arkusz1!$B$2:$B$5</c:f>
              <c:numCache>
                <c:formatCode>General</c:formatCode>
                <c:ptCount val="4"/>
                <c:pt idx="0">
                  <c:v>58.9</c:v>
                </c:pt>
                <c:pt idx="1">
                  <c:v>51.6</c:v>
                </c:pt>
                <c:pt idx="2">
                  <c:v>44.5</c:v>
                </c:pt>
                <c:pt idx="3">
                  <c:v>33.6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legend>
      <c:legendPos val="r"/>
      <c:layout>
        <c:manualLayout>
          <c:xMode val="edge"/>
          <c:yMode val="edge"/>
          <c:x val="0.56327324029523784"/>
          <c:y val="0.27164373040676637"/>
          <c:w val="0.42701831800265305"/>
          <c:h val="0.42348354208630601"/>
        </c:manualLayout>
      </c:layout>
      <c:overlay val="0"/>
      <c:txPr>
        <a:bodyPr/>
        <a:lstStyle/>
        <a:p>
          <a:pPr>
            <a:defRPr sz="1600"/>
          </a:pPr>
          <a:endParaRPr lang="pl-PL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8887699037620291E-2"/>
          <c:y val="5.7742782152231234E-2"/>
          <c:w val="0.87065532808398949"/>
          <c:h val="0.85465213336122836"/>
        </c:manualLayout>
      </c:layout>
      <c:lineChart>
        <c:grouping val="standard"/>
        <c:varyColors val="0"/>
        <c:ser>
          <c:idx val="1"/>
          <c:order val="0"/>
          <c:tx>
            <c:strRef>
              <c:f>Sheet1!$A$3</c:f>
              <c:strCache>
                <c:ptCount val="1"/>
                <c:pt idx="0">
                  <c:v>Zadowoleni z własnego życia</c:v>
                </c:pt>
              </c:strCache>
            </c:strRef>
          </c:tx>
          <c:spPr>
            <a:ln w="47625">
              <a:solidFill>
                <a:srgbClr val="000000"/>
              </a:solidFill>
              <a:prstDash val="solid"/>
            </a:ln>
          </c:spPr>
          <c:marker>
            <c:symbol val="none"/>
          </c:marker>
          <c:dLbls>
            <c:txPr>
              <a:bodyPr/>
              <a:lstStyle/>
              <a:p>
                <a:pPr>
                  <a:defRPr sz="900" b="0"/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Sheet1!$B$1:$N$2</c:f>
              <c:strCache>
                <c:ptCount val="10"/>
                <c:pt idx="0">
                  <c:v>1992</c:v>
                </c:pt>
                <c:pt idx="1">
                  <c:v>1995</c:v>
                </c:pt>
                <c:pt idx="2">
                  <c:v>1997</c:v>
                </c:pt>
                <c:pt idx="3">
                  <c:v>2000</c:v>
                </c:pt>
                <c:pt idx="4">
                  <c:v>2003</c:v>
                </c:pt>
                <c:pt idx="5">
                  <c:v>2005</c:v>
                </c:pt>
                <c:pt idx="6">
                  <c:v>2007</c:v>
                </c:pt>
                <c:pt idx="7">
                  <c:v>2009</c:v>
                </c:pt>
                <c:pt idx="8">
                  <c:v>2011</c:v>
                </c:pt>
                <c:pt idx="9">
                  <c:v>2013</c:v>
                </c:pt>
              </c:strCache>
            </c:strRef>
          </c:cat>
          <c:val>
            <c:numRef>
              <c:f>Sheet1!$B$3:$N$3</c:f>
              <c:numCache>
                <c:formatCode>General</c:formatCode>
                <c:ptCount val="10"/>
                <c:pt idx="0">
                  <c:v>56</c:v>
                </c:pt>
                <c:pt idx="1">
                  <c:v>61</c:v>
                </c:pt>
                <c:pt idx="2">
                  <c:v>62</c:v>
                </c:pt>
                <c:pt idx="3">
                  <c:v>69</c:v>
                </c:pt>
                <c:pt idx="4">
                  <c:v>69</c:v>
                </c:pt>
                <c:pt idx="5">
                  <c:v>72</c:v>
                </c:pt>
                <c:pt idx="6">
                  <c:v>76</c:v>
                </c:pt>
                <c:pt idx="7">
                  <c:v>78</c:v>
                </c:pt>
                <c:pt idx="8">
                  <c:v>78</c:v>
                </c:pt>
                <c:pt idx="9">
                  <c:v>79</c:v>
                </c:pt>
              </c:numCache>
            </c:numRef>
          </c:val>
          <c:smooth val="1"/>
        </c:ser>
        <c:ser>
          <c:idx val="2"/>
          <c:order val="1"/>
          <c:tx>
            <c:strRef>
              <c:f>Sheet1!$A$4</c:f>
              <c:strCache>
                <c:ptCount val="1"/>
                <c:pt idx="0">
                  <c:v>Zadowoleni z sytuacji w kraju</c:v>
                </c:pt>
              </c:strCache>
            </c:strRef>
          </c:tx>
          <c:spPr>
            <a:ln w="47625">
              <a:solidFill>
                <a:srgbClr val="4F81BD"/>
              </a:solidFill>
              <a:prstDash val="solid"/>
            </a:ln>
          </c:spPr>
          <c:marker>
            <c:symbol val="none"/>
          </c:marker>
          <c:dLbls>
            <c:txPr>
              <a:bodyPr/>
              <a:lstStyle/>
              <a:p>
                <a:pPr>
                  <a:defRPr sz="900" b="0"/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Sheet1!$B$1:$N$2</c:f>
              <c:strCache>
                <c:ptCount val="10"/>
                <c:pt idx="0">
                  <c:v>1992</c:v>
                </c:pt>
                <c:pt idx="1">
                  <c:v>1995</c:v>
                </c:pt>
                <c:pt idx="2">
                  <c:v>1997</c:v>
                </c:pt>
                <c:pt idx="3">
                  <c:v>2000</c:v>
                </c:pt>
                <c:pt idx="4">
                  <c:v>2003</c:v>
                </c:pt>
                <c:pt idx="5">
                  <c:v>2005</c:v>
                </c:pt>
                <c:pt idx="6">
                  <c:v>2007</c:v>
                </c:pt>
                <c:pt idx="7">
                  <c:v>2009</c:v>
                </c:pt>
                <c:pt idx="8">
                  <c:v>2011</c:v>
                </c:pt>
                <c:pt idx="9">
                  <c:v>2013</c:v>
                </c:pt>
              </c:strCache>
            </c:strRef>
          </c:cat>
          <c:val>
            <c:numRef>
              <c:f>Sheet1!$B$4:$N$4</c:f>
              <c:numCache>
                <c:formatCode>General</c:formatCode>
                <c:ptCount val="10"/>
                <c:pt idx="0">
                  <c:v>9</c:v>
                </c:pt>
                <c:pt idx="1">
                  <c:v>16</c:v>
                </c:pt>
                <c:pt idx="2">
                  <c:v>26</c:v>
                </c:pt>
                <c:pt idx="3">
                  <c:v>20</c:v>
                </c:pt>
                <c:pt idx="4">
                  <c:v>14</c:v>
                </c:pt>
                <c:pt idx="5">
                  <c:v>13</c:v>
                </c:pt>
                <c:pt idx="6">
                  <c:v>19</c:v>
                </c:pt>
                <c:pt idx="7">
                  <c:v>27</c:v>
                </c:pt>
                <c:pt idx="8">
                  <c:v>26</c:v>
                </c:pt>
                <c:pt idx="9">
                  <c:v>23</c:v>
                </c:pt>
              </c:numCache>
            </c:numRef>
          </c:val>
          <c:smooth val="1"/>
        </c:ser>
        <c:ser>
          <c:idx val="3"/>
          <c:order val="2"/>
          <c:tx>
            <c:strRef>
              <c:f>Sheet1!$A$5</c:f>
              <c:strCache>
                <c:ptCount val="1"/>
                <c:pt idx="0">
                  <c:v>Gospodarstwa z wystarczającymi dochodami</c:v>
                </c:pt>
              </c:strCache>
            </c:strRef>
          </c:tx>
          <c:spPr>
            <a:ln w="47625">
              <a:solidFill>
                <a:schemeClr val="tx1"/>
              </a:solidFill>
              <a:prstDash val="sysDash"/>
            </a:ln>
          </c:spPr>
          <c:marker>
            <c:symbol val="none"/>
          </c:marker>
          <c:dLbls>
            <c:dLbl>
              <c:idx val="8"/>
              <c:layout>
                <c:manualLayout>
                  <c:x val="-2.578673665791776E-2"/>
                  <c:y val="-1.719873544485243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2.578673665791776E-2"/>
                  <c:y val="-1.054869388209266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900" b="0"/>
                </a:pPr>
                <a:endParaRPr lang="pl-PL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Sheet1!$B$1:$N$2</c:f>
              <c:strCache>
                <c:ptCount val="10"/>
                <c:pt idx="0">
                  <c:v>1992</c:v>
                </c:pt>
                <c:pt idx="1">
                  <c:v>1995</c:v>
                </c:pt>
                <c:pt idx="2">
                  <c:v>1997</c:v>
                </c:pt>
                <c:pt idx="3">
                  <c:v>2000</c:v>
                </c:pt>
                <c:pt idx="4">
                  <c:v>2003</c:v>
                </c:pt>
                <c:pt idx="5">
                  <c:v>2005</c:v>
                </c:pt>
                <c:pt idx="6">
                  <c:v>2007</c:v>
                </c:pt>
                <c:pt idx="7">
                  <c:v>2009</c:v>
                </c:pt>
                <c:pt idx="8">
                  <c:v>2011</c:v>
                </c:pt>
                <c:pt idx="9">
                  <c:v>2013</c:v>
                </c:pt>
              </c:strCache>
            </c:strRef>
          </c:cat>
          <c:val>
            <c:numRef>
              <c:f>Sheet1!$B$5:$N$5</c:f>
              <c:numCache>
                <c:formatCode>General</c:formatCode>
                <c:ptCount val="10"/>
                <c:pt idx="0">
                  <c:v>29</c:v>
                </c:pt>
                <c:pt idx="1">
                  <c:v>35</c:v>
                </c:pt>
                <c:pt idx="2">
                  <c:v>34</c:v>
                </c:pt>
                <c:pt idx="3">
                  <c:v>55</c:v>
                </c:pt>
                <c:pt idx="4">
                  <c:v>60</c:v>
                </c:pt>
                <c:pt idx="5">
                  <c:v>63</c:v>
                </c:pt>
                <c:pt idx="6">
                  <c:v>68</c:v>
                </c:pt>
                <c:pt idx="7">
                  <c:v>72</c:v>
                </c:pt>
                <c:pt idx="8">
                  <c:v>74</c:v>
                </c:pt>
                <c:pt idx="9">
                  <c:v>76</c:v>
                </c:pt>
              </c:numCache>
            </c:numRef>
          </c:val>
          <c:smooth val="1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25870848"/>
        <c:axId val="125872384"/>
      </c:lineChart>
      <c:catAx>
        <c:axId val="125870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pl-PL"/>
          </a:p>
        </c:txPr>
        <c:crossAx val="12587238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25872384"/>
        <c:scaling>
          <c:orientation val="minMax"/>
        </c:scaling>
        <c:delete val="0"/>
        <c:axPos val="l"/>
        <c:majorGridlines>
          <c:spPr>
            <a:ln w="3170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 rot="0" vert="horz"/>
              <a:lstStyle/>
              <a:p>
                <a:pPr algn="ctr">
                  <a:defRPr sz="1198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pl-PL"/>
                  <a:t>%</a:t>
                </a:r>
              </a:p>
            </c:rich>
          </c:tx>
          <c:layout>
            <c:manualLayout>
              <c:xMode val="edge"/>
              <c:yMode val="edge"/>
              <c:x val="3.0456852791878208E-2"/>
              <c:y val="6.5616797900262688E-2"/>
            </c:manualLayout>
          </c:layout>
          <c:overlay val="0"/>
          <c:spPr>
            <a:noFill/>
            <a:ln w="25357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0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23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pl-PL"/>
          </a:p>
        </c:txPr>
        <c:crossAx val="125870848"/>
        <c:crosses val="autoZero"/>
        <c:crossBetween val="between"/>
      </c:valAx>
      <c:spPr>
        <a:solidFill>
          <a:srgbClr val="FFFFFF"/>
        </a:solidFill>
        <a:ln w="12679">
          <a:solidFill>
            <a:srgbClr val="00000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4310884339457568"/>
          <c:y val="0.394021507910015"/>
          <c:w val="0.53001369639667395"/>
          <c:h val="0.16213717674318143"/>
        </c:manualLayout>
      </c:layout>
      <c:overlay val="0"/>
      <c:spPr>
        <a:solidFill>
          <a:schemeClr val="bg1"/>
        </a:solidFill>
        <a:ln w="25357">
          <a:noFill/>
        </a:ln>
      </c:spPr>
      <c:txPr>
        <a:bodyPr/>
        <a:lstStyle/>
        <a:p>
          <a:pPr>
            <a:defRPr sz="14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pl-PL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672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pl-PL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l-P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013105132691769"/>
          <c:y val="6.6453021234047532E-2"/>
          <c:w val="0.85267570720328412"/>
          <c:h val="0.7132497430118488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Arkusz1!$B$1</c:f>
              <c:strCache>
                <c:ptCount val="1"/>
                <c:pt idx="0">
                  <c:v>Kolumna1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200"/>
                </a:pPr>
                <a:endParaRPr lang="pl-PL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Arkusz1!$A$2:$A$8</c:f>
              <c:strCache>
                <c:ptCount val="7"/>
                <c:pt idx="0">
                  <c:v>2013 r.</c:v>
                </c:pt>
                <c:pt idx="1">
                  <c:v>2011 r.</c:v>
                </c:pt>
                <c:pt idx="2">
                  <c:v>2009 r.</c:v>
                </c:pt>
                <c:pt idx="3">
                  <c:v>2007 r. </c:v>
                </c:pt>
                <c:pt idx="4">
                  <c:v>2005 r.</c:v>
                </c:pt>
                <c:pt idx="5">
                  <c:v>2003 r. </c:v>
                </c:pt>
                <c:pt idx="6">
                  <c:v>2000 r.</c:v>
                </c:pt>
              </c:strCache>
            </c:strRef>
          </c:cat>
          <c:val>
            <c:numRef>
              <c:f>Arkusz1!$B$2:$B$8</c:f>
              <c:numCache>
                <c:formatCode>General</c:formatCode>
                <c:ptCount val="7"/>
                <c:pt idx="0">
                  <c:v>80</c:v>
                </c:pt>
                <c:pt idx="1">
                  <c:v>80.900000000000006</c:v>
                </c:pt>
                <c:pt idx="2">
                  <c:v>80.400000000000006</c:v>
                </c:pt>
                <c:pt idx="3">
                  <c:v>78.5</c:v>
                </c:pt>
                <c:pt idx="4">
                  <c:v>72.3</c:v>
                </c:pt>
                <c:pt idx="5">
                  <c:v>71.099999999999994</c:v>
                </c:pt>
                <c:pt idx="6">
                  <c:v>69.2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8761856"/>
        <c:axId val="108763392"/>
      </c:barChart>
      <c:catAx>
        <c:axId val="10876185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pl-PL"/>
          </a:p>
        </c:txPr>
        <c:crossAx val="108763392"/>
        <c:crosses val="autoZero"/>
        <c:auto val="1"/>
        <c:lblAlgn val="ctr"/>
        <c:lblOffset val="100"/>
        <c:noMultiLvlLbl val="0"/>
      </c:catAx>
      <c:valAx>
        <c:axId val="108763392"/>
        <c:scaling>
          <c:orientation val="minMax"/>
          <c:max val="9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 sz="1200" b="0"/>
                </a:pPr>
                <a:r>
                  <a:rPr lang="pl-PL" sz="1200" b="0"/>
                  <a:t>Proc.</a:t>
                </a:r>
              </a:p>
            </c:rich>
          </c:tx>
          <c:layout>
            <c:manualLayout>
              <c:xMode val="edge"/>
              <c:yMode val="edge"/>
              <c:x val="0.90844798046077568"/>
              <c:y val="0.88530788869190258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pl-PL"/>
          </a:p>
        </c:txPr>
        <c:crossAx val="10876185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0.06504</cdr:x>
      <cdr:y>0.04545</cdr:y>
    </cdr:from>
    <cdr:to>
      <cdr:x>0.94309</cdr:x>
      <cdr:y>0.14773</cdr:y>
    </cdr:to>
    <cdr:sp macro="" textlink="">
      <cdr:nvSpPr>
        <cdr:cNvPr id="2" name="pole tekstowe 1"/>
        <cdr:cNvSpPr txBox="1"/>
      </cdr:nvSpPr>
      <cdr:spPr>
        <a:xfrm xmlns:a="http://schemas.openxmlformats.org/drawingml/2006/main">
          <a:off x="576064" y="288032"/>
          <a:ext cx="7776864" cy="6480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pl-PL" sz="2400" dirty="0" smtClean="0"/>
            <a:t>Charakterystyka zwolenników czterech partii</a:t>
          </a:r>
          <a:endParaRPr lang="pl-PL" sz="24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9D3F53-4904-49C9-8660-9847D1820784}" type="datetimeFigureOut">
              <a:rPr lang="pl-PL" smtClean="0"/>
              <a:t>2013-06-24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18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48100" y="94218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661AB9-0FD1-440D-B83A-7E8C6AEA6CC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911505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B794872D-0D21-4BA8-B0D8-280AA84785B7}" type="datetimeFigureOut">
              <a:rPr lang="pl-PL"/>
              <a:pPr>
                <a:defRPr/>
              </a:pPr>
              <a:t>2013-06-24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9450" y="4711383"/>
            <a:ext cx="5435600" cy="44634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noProof="0" smtClean="0"/>
              <a:t>Kliknij, aby edytować style wzorca tekstu</a:t>
            </a:r>
          </a:p>
          <a:p>
            <a:pPr lvl="1"/>
            <a:r>
              <a:rPr lang="pl-PL" noProof="0" smtClean="0"/>
              <a:t>Drugi poziom</a:t>
            </a:r>
          </a:p>
          <a:p>
            <a:pPr lvl="2"/>
            <a:r>
              <a:rPr lang="pl-PL" noProof="0" smtClean="0"/>
              <a:t>Trzeci poziom</a:t>
            </a:r>
          </a:p>
          <a:p>
            <a:pPr lvl="3"/>
            <a:r>
              <a:rPr lang="pl-PL" noProof="0" smtClean="0"/>
              <a:t>Czwarty poziom</a:t>
            </a:r>
          </a:p>
          <a:p>
            <a:pPr lvl="4"/>
            <a:r>
              <a:rPr lang="pl-PL" noProof="0" smtClean="0"/>
              <a:t>Piąty poziom</a:t>
            </a:r>
            <a:endParaRPr lang="pl-PL" noProof="0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48645" y="9421044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70CA1B7-0F52-460A-B194-A59A869AEE8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988981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3789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A23DEAA-FC68-4959-9559-78619A35E12D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pl-P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4301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28BAEAB3-44B3-4E0D-AAB2-408EA2C8437E}" type="slidenum">
              <a:rPr lang="pl-PL">
                <a:solidFill>
                  <a:prstClr val="black"/>
                </a:solidFill>
              </a:rPr>
              <a:pPr/>
              <a:t>10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44036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8296688-7DD6-4ECA-B49A-A5E97BDC9274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pl-PL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0CA1B7-0F52-460A-B194-A59A869AEE85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131404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47108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756405F-3CFF-4AF9-8919-577AD3DD6E23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pl-P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4813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F840684-49F4-4134-A35D-36DA531998AA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pl-P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0CA1B7-0F52-460A-B194-A59A869AEE85}" type="slidenum">
              <a:rPr lang="pl-PL" smtClean="0"/>
              <a:pPr>
                <a:defRPr/>
              </a:pPr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49634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64516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2884817-E135-49A9-A67E-C3D7DE9BDED6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pl-P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39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6554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D292E19-F113-4746-8854-6CFE7FFEA69A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pl-PL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5018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015A423-3F8A-4473-A5FF-145B3AE6C2C7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pl-PL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52228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F9685CF-9F44-4A9B-9B44-53DF4F9DBC37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0CA1B7-0F52-460A-B194-A59A869AEE85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787804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5325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6E2EEBE-667F-4D0D-82B5-A1E101DA941C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pl-PL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54276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D23E2F9-5736-462D-BC30-9548E1298F54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pl-PL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5530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EE1500E-1E7C-41D3-8D30-80477C78CE5B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pl-PL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0CA1B7-0F52-460A-B194-A59A869AEE85}" type="slidenum">
              <a:rPr lang="pl-PL" smtClean="0"/>
              <a:pPr>
                <a:defRPr/>
              </a:pPr>
              <a:t>23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926535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0CA1B7-0F52-460A-B194-A59A869AEE85}" type="slidenum">
              <a:rPr lang="pl-PL" smtClean="0"/>
              <a:pPr>
                <a:defRPr/>
              </a:pPr>
              <a:t>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738932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0CA1B7-0F52-460A-B194-A59A869AEE85}" type="slidenum">
              <a:rPr lang="pl-PL" smtClean="0"/>
              <a:pPr>
                <a:defRPr/>
              </a:pPr>
              <a:t>25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8127914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0CA1B7-0F52-460A-B194-A59A869AEE85}" type="slidenum">
              <a:rPr lang="pl-PL" smtClean="0"/>
              <a:pPr>
                <a:defRPr/>
              </a:pPr>
              <a:t>26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7850588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0CA1B7-0F52-460A-B194-A59A869AEE85}" type="slidenum">
              <a:rPr lang="pl-PL" smtClean="0"/>
              <a:pPr>
                <a:defRPr/>
              </a:pPr>
              <a:t>27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786303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5837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7496750-0699-460C-84A7-D57E185C37A5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pl-PL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66564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62FDA16-3205-44DA-A4E3-5CA926E207B8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0CA1B7-0F52-460A-B194-A59A869AEE85}" type="slidenum">
              <a:rPr lang="pl-PL" smtClean="0"/>
              <a:pPr>
                <a:defRPr/>
              </a:pPr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3487619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57348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3381C14-0A64-44DE-893E-4C013DAF32B7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pl-PL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6042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EEE249E-CBA8-41EA-A2A8-15B62591D4A4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pl-PL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61444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DB4AD80-20DD-4956-9F74-5C784A989242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pl-PL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62468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AB0BC6F-6835-40DA-9BB4-8196BD5CFBE6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pl-PL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69636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61D244C-461A-44E0-AE00-E0A553CA5A35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pl-PL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0CA1B7-0F52-460A-B194-A59A869AEE85}" type="slidenum">
              <a:rPr lang="pl-PL" smtClean="0"/>
              <a:pPr>
                <a:defRPr/>
              </a:pPr>
              <a:t>35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3393194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56324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3E2643E-0C09-43FD-A2E5-96897CB02AD8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pl-PL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0CA1B7-0F52-460A-B194-A59A869AEE85}" type="slidenum">
              <a:rPr lang="pl-PL" smtClean="0"/>
              <a:pPr>
                <a:defRPr/>
              </a:pPr>
              <a:t>37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4991245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0CA1B7-0F52-460A-B194-A59A869AEE85}" type="slidenum">
              <a:rPr lang="pl-PL" smtClean="0"/>
              <a:pPr>
                <a:defRPr/>
              </a:pPr>
              <a:t>38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703544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0CA1B7-0F52-460A-B194-A59A869AEE85}" type="slidenum">
              <a:rPr lang="pl-PL" smtClean="0"/>
              <a:pPr>
                <a:defRPr/>
              </a:pPr>
              <a:t>39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139897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38916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490FCDF-BEEC-40E0-98DA-459076750FCA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pl-PL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0CA1B7-0F52-460A-B194-A59A869AEE85}" type="slidenum">
              <a:rPr lang="pl-PL" smtClean="0"/>
              <a:pPr>
                <a:defRPr/>
              </a:pPr>
              <a:t>40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699598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0CA1B7-0F52-460A-B194-A59A869AEE85}" type="slidenum">
              <a:rPr lang="pl-PL" smtClean="0">
                <a:solidFill>
                  <a:prstClr val="black"/>
                </a:solidFill>
              </a:rPr>
              <a:pPr>
                <a:defRPr/>
              </a:pPr>
              <a:t>41</a:t>
            </a:fld>
            <a:endParaRPr lang="pl-P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98976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683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71684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3E7AF72-B843-43DA-8C69-C12A04283CE6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42</a:t>
            </a:fld>
            <a:endParaRPr lang="pl-PL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0659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7066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315440A-F7E8-4427-B114-7BE1261CF711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43</a:t>
            </a:fld>
            <a:endParaRPr lang="pl-PL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4506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946D7C-99E4-4884-BD9F-682B5E57E351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44</a:t>
            </a:fld>
            <a:endParaRPr lang="pl-PL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46084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574EB45-0B2E-4F4E-993F-AF8058202293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45</a:t>
            </a:fld>
            <a:endParaRPr lang="pl-PL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67588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169AD9F-1539-4D8E-BD35-77C0B6BE465F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46</a:t>
            </a:fld>
            <a:endParaRPr lang="pl-PL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0CA1B7-0F52-460A-B194-A59A869AEE85}" type="slidenum">
              <a:rPr lang="pl-PL" smtClean="0"/>
              <a:pPr>
                <a:defRPr/>
              </a:pPr>
              <a:t>47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7098716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5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74756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270133F-9AB3-4A29-B5E2-4A8A6B5AB908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48</a:t>
            </a:fld>
            <a:endParaRPr lang="pl-PL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3789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3A23DEAA-FC68-4959-9559-78619A35E12D}" type="slidenum">
              <a:rPr lang="pl-PL">
                <a:solidFill>
                  <a:prstClr val="black"/>
                </a:solidFill>
              </a:rPr>
              <a:pPr/>
              <a:t>49</a:t>
            </a:fld>
            <a:endParaRPr lang="pl-PL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0CA1B7-0F52-460A-B194-A59A869AEE85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5402102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39940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DF65E29-3854-44EA-BDE3-B430504B866D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pl-P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40964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DCD4CA3-5E91-4B83-88C5-7CA420ED1B8A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pl-P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41988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98C0C81-3BD4-40B1-AC0C-CF4EA3776B2A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pl-P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ymbol zastępczy obrazu slajd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Symbol zastępczy notatek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pl-PL" smtClean="0"/>
          </a:p>
        </p:txBody>
      </p:sp>
      <p:sp>
        <p:nvSpPr>
          <p:cNvPr id="43012" name="Symbol zastępczy numeru slajd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8BAEAB3-44B3-4E0D-AAB2-408EA2C8437E}" type="slidenum">
              <a:rPr lang="pl-PL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1E0DD-39B4-44B9-B874-B61A98CF5D08}" type="datetimeFigureOut">
              <a:rPr lang="pl-PL"/>
              <a:pPr>
                <a:defRPr/>
              </a:pPr>
              <a:t>2013-06-24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DD26F-928A-42D6-9D79-01D0E943A14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02036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1B65C-D564-4772-A9C9-3BA629120F5B}" type="datetimeFigureOut">
              <a:rPr lang="pl-PL"/>
              <a:pPr>
                <a:defRPr/>
              </a:pPr>
              <a:t>2013-06-24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B1918-F9B2-4F32-B3A2-8C1A0D766FA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26408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9B864-3033-4EB3-9087-8B58569D6B48}" type="datetimeFigureOut">
              <a:rPr lang="pl-PL"/>
              <a:pPr>
                <a:defRPr/>
              </a:pPr>
              <a:t>2013-06-24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D0AFB-7C3B-4FC5-AD17-C30A823B58A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0816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9398A-28BB-4CDA-A7C3-B59B330A70ED}" type="datetimeFigureOut">
              <a:rPr lang="pl-PL"/>
              <a:pPr>
                <a:defRPr/>
              </a:pPr>
              <a:t>2013-06-24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E7B52-CCF5-407A-BB37-DB7003FF9E2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64411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43745-97F8-4806-9146-764201D72F13}" type="datetimeFigureOut">
              <a:rPr lang="pl-PL"/>
              <a:pPr>
                <a:defRPr/>
              </a:pPr>
              <a:t>2013-06-24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85B66A-DDF1-44CF-9CA5-13510F0C8A8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80934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033DC-A4E2-4E06-83F1-17C07A77D00B}" type="datetimeFigureOut">
              <a:rPr lang="pl-PL"/>
              <a:pPr>
                <a:defRPr/>
              </a:pPr>
              <a:t>2013-06-24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66F5B-E3E0-4870-A67C-AF423A11B44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37906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048CC-997A-4B85-BFC9-EF1E7A0F5F1B}" type="datetimeFigureOut">
              <a:rPr lang="pl-PL"/>
              <a:pPr>
                <a:defRPr/>
              </a:pPr>
              <a:t>2013-06-24</a:t>
            </a:fld>
            <a:endParaRPr lang="pl-PL"/>
          </a:p>
        </p:txBody>
      </p:sp>
      <p:sp>
        <p:nvSpPr>
          <p:cNvPr id="8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9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C4A68-D371-4B6A-83D4-7ECEFEEF2ED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67377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6B7BA-EA5C-4619-8024-90D7C46DED45}" type="datetimeFigureOut">
              <a:rPr lang="pl-PL"/>
              <a:pPr>
                <a:defRPr/>
              </a:pPr>
              <a:t>2013-06-24</a:t>
            </a:fld>
            <a:endParaRPr lang="pl-PL"/>
          </a:p>
        </p:txBody>
      </p:sp>
      <p:sp>
        <p:nvSpPr>
          <p:cNvPr id="4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7A426-B1CA-48A3-91B6-B55E5A80D57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86880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92502-6403-4A4E-9C14-EFE2A90B9B6C}" type="datetimeFigureOut">
              <a:rPr lang="pl-PL"/>
              <a:pPr>
                <a:defRPr/>
              </a:pPr>
              <a:t>2013-06-24</a:t>
            </a:fld>
            <a:endParaRPr lang="pl-PL"/>
          </a:p>
        </p:txBody>
      </p:sp>
      <p:sp>
        <p:nvSpPr>
          <p:cNvPr id="3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F990C-8714-4BFB-96D9-1F1A11FA7234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89857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958D2-2B44-4B0E-8785-3FA756190336}" type="datetimeFigureOut">
              <a:rPr lang="pl-PL"/>
              <a:pPr>
                <a:defRPr/>
              </a:pPr>
              <a:t>2013-06-24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935D2-AEFE-41BA-9FDA-1EB59E7D65F5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7428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7E7CC-E9BD-4BF0-8378-50A4308583E8}" type="datetimeFigureOut">
              <a:rPr lang="pl-PL"/>
              <a:pPr>
                <a:defRPr/>
              </a:pPr>
              <a:t>2013-06-24</a:t>
            </a:fld>
            <a:endParaRPr lang="pl-PL"/>
          </a:p>
        </p:txBody>
      </p:sp>
      <p:sp>
        <p:nvSpPr>
          <p:cNvPr id="6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A33F8-EC5A-42F7-8BC3-F4A029F0585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2538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</a:t>
            </a:r>
          </a:p>
        </p:txBody>
      </p:sp>
      <p:sp>
        <p:nvSpPr>
          <p:cNvPr id="1027" name="Symbol zastępczy teks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A8A2E5-2848-4A78-BA43-339D154B9F4C}" type="datetimeFigureOut">
              <a:rPr lang="pl-PL"/>
              <a:pPr>
                <a:defRPr/>
              </a:pPr>
              <a:t>2013-06-24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1D275F-78D1-494C-9E6E-1A237761FECD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png"/><Relationship Id="rId3" Type="http://schemas.openxmlformats.org/officeDocument/2006/relationships/hyperlink" Target="http://www.diagnoza.com/" TargetMode="External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2.emf"/><Relationship Id="rId10" Type="http://schemas.openxmlformats.org/officeDocument/2006/relationships/image" Target="../media/image7.jpeg"/><Relationship Id="rId4" Type="http://schemas.openxmlformats.org/officeDocument/2006/relationships/image" Target="../media/image1.jpeg"/><Relationship Id="rId9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2.xm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3.xm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4.xml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emf"/><Relationship Id="rId9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>
          <a:xfrm>
            <a:off x="830263" y="1124744"/>
            <a:ext cx="7772400" cy="1470025"/>
          </a:xfrm>
        </p:spPr>
        <p:txBody>
          <a:bodyPr/>
          <a:lstStyle/>
          <a:p>
            <a:r>
              <a:rPr lang="pl-PL" b="1" dirty="0" smtClean="0">
                <a:solidFill>
                  <a:schemeClr val="tx2"/>
                </a:solidFill>
              </a:rPr>
              <a:t>DIAGNOZA SPOŁECZNA 2013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16063" y="2365522"/>
            <a:ext cx="6400800" cy="7207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  <a:hlinkClick r:id="rId3"/>
              </a:rPr>
              <a:t>www.diagnoza.com</a:t>
            </a:r>
            <a:endParaRPr lang="pl-PL" sz="24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pl-PL" sz="6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Janusz Czapiński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l-PL" sz="2400" b="1" dirty="0" smtClean="0">
                <a:solidFill>
                  <a:schemeClr val="bg1">
                    <a:lumMod val="50000"/>
                  </a:schemeClr>
                </a:solidFill>
              </a:rPr>
              <a:t>PAP konferencja prasowa 26.06.2013</a:t>
            </a:r>
            <a:endParaRPr lang="pl-PL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052" name="Obraz 31" descr="KAPITAL_LUDZKI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7" t="19048" r="6976" b="16667"/>
          <a:stretch>
            <a:fillRect/>
          </a:stretch>
        </p:blipFill>
        <p:spPr bwMode="auto">
          <a:xfrm>
            <a:off x="1333500" y="4364038"/>
            <a:ext cx="133350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Obraz 45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425950"/>
            <a:ext cx="98107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Obraz 33" descr="crz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075" y="4425950"/>
            <a:ext cx="94297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Obraz 35" descr="U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4432300"/>
            <a:ext cx="126682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Obraz 37" descr="LogoNBP-PL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4425950"/>
            <a:ext cx="1289050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Obraz 29" descr="BRE LOGOTYP BRE_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476750"/>
            <a:ext cx="9429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Obraz 8" descr="ncn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175" y="5030788"/>
            <a:ext cx="37147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Obraz 1" descr="45156207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114" y="4973637"/>
            <a:ext cx="685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Obraz 643" descr="https://fbcdn-sphotos-b-a.akamaihd.net/hphotos-ak-snc6/188494_198256996863227_4137331_n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10434"/>
          <a:stretch>
            <a:fillRect/>
          </a:stretch>
        </p:blipFill>
        <p:spPr bwMode="auto">
          <a:xfrm>
            <a:off x="1744250" y="4762501"/>
            <a:ext cx="826914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1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>
              <a:latin typeface="Arial" charset="0"/>
            </a:endParaRPr>
          </a:p>
        </p:txBody>
      </p:sp>
      <p:sp>
        <p:nvSpPr>
          <p:cNvPr id="2062" name="Rectangle 13"/>
          <p:cNvSpPr>
            <a:spLocks noChangeArrowheads="1"/>
          </p:cNvSpPr>
          <p:nvPr/>
        </p:nvSpPr>
        <p:spPr bwMode="auto">
          <a:xfrm>
            <a:off x="19050" y="28527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215900"/>
            <a:endParaRPr lang="pl-PL">
              <a:latin typeface="Arial" charset="0"/>
            </a:endParaRPr>
          </a:p>
        </p:txBody>
      </p:sp>
      <p:sp>
        <p:nvSpPr>
          <p:cNvPr id="2063" name="Rectangle 14"/>
          <p:cNvSpPr>
            <a:spLocks noChangeArrowheads="1"/>
          </p:cNvSpPr>
          <p:nvPr/>
        </p:nvSpPr>
        <p:spPr bwMode="auto">
          <a:xfrm>
            <a:off x="1584325" y="5219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215900" algn="ctr"/>
            <a:r>
              <a:rPr lang="pl-PL" sz="800">
                <a:latin typeface="Arial" charset="0"/>
                <a:ea typeface="Times New Roman" pitchFamily="18" charset="0"/>
              </a:rPr>
              <a:t>NARODOWE CENTRUM NAUKI</a:t>
            </a:r>
            <a:r>
              <a:rPr lang="pl-PL" sz="1000">
                <a:latin typeface="Arial" charset="0"/>
                <a:ea typeface="Times New Roman" pitchFamily="18" charset="0"/>
              </a:rPr>
              <a:t> </a:t>
            </a:r>
            <a:endParaRPr lang="pl-PL">
              <a:latin typeface="Arial" charset="0"/>
              <a:ea typeface="Times New Roman" pitchFamily="18" charset="0"/>
            </a:endParaRPr>
          </a:p>
        </p:txBody>
      </p:sp>
      <p:sp>
        <p:nvSpPr>
          <p:cNvPr id="2064" name="Rectangle 15"/>
          <p:cNvSpPr>
            <a:spLocks noChangeArrowheads="1"/>
          </p:cNvSpPr>
          <p:nvPr/>
        </p:nvSpPr>
        <p:spPr bwMode="auto">
          <a:xfrm>
            <a:off x="0" y="47625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>
              <a:latin typeface="Arial" charset="0"/>
            </a:endParaRPr>
          </a:p>
        </p:txBody>
      </p:sp>
      <p:pic>
        <p:nvPicPr>
          <p:cNvPr id="2065" name="Picture 17" descr="http://www.upc.pl/media/pc/upccore/global/core/wwwlogos/logo_upc_PL_horizontal_v1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063" y="4911725"/>
            <a:ext cx="914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1835696" y="222630"/>
            <a:ext cx="5379999" cy="754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pl-PL" sz="23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Powody rezerwy </a:t>
            </a:r>
            <a:r>
              <a:rPr lang="pl-PL" sz="23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prokreacyjnej </a:t>
            </a:r>
          </a:p>
          <a:p>
            <a:r>
              <a:rPr lang="pl-PL" sz="2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(procentowy udział w powodach najważniejszych)</a:t>
            </a:r>
            <a:endParaRPr lang="pl-PL" sz="2000" dirty="0">
              <a:solidFill>
                <a:prstClr val="black"/>
              </a:solidFill>
              <a:latin typeface="Arial" charset="0"/>
              <a:ea typeface="Calibri" pitchFamily="34" charset="0"/>
            </a:endParaRPr>
          </a:p>
        </p:txBody>
      </p:sp>
      <p:graphicFrame>
        <p:nvGraphicFramePr>
          <p:cNvPr id="6" name="Wykres 5"/>
          <p:cNvGraphicFramePr/>
          <p:nvPr>
            <p:extLst>
              <p:ext uri="{D42A27DB-BD31-4B8C-83A1-F6EECF244321}">
                <p14:modId xmlns:p14="http://schemas.microsoft.com/office/powerpoint/2010/main" val="3394218526"/>
              </p:ext>
            </p:extLst>
          </p:nvPr>
        </p:nvGraphicFramePr>
        <p:xfrm>
          <a:off x="179512" y="674876"/>
          <a:ext cx="8712968" cy="4986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636911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>
              <a:latin typeface="Arial" charset="0"/>
            </a:endParaRPr>
          </a:p>
        </p:txBody>
      </p:sp>
      <p:sp>
        <p:nvSpPr>
          <p:cNvPr id="8196" name="Rectangle 3"/>
          <p:cNvSpPr>
            <a:spLocks noChangeArrowheads="1"/>
          </p:cNvSpPr>
          <p:nvPr/>
        </p:nvSpPr>
        <p:spPr bwMode="auto">
          <a:xfrm>
            <a:off x="1" y="292587"/>
            <a:ext cx="9144000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pl-PL" sz="23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Udział trudnych warunk</a:t>
            </a:r>
            <a:r>
              <a:rPr lang="pl-PL" sz="2300" dirty="0">
                <a:ea typeface="Calibri" pitchFamily="34" charset="0"/>
                <a:cs typeface="Times New Roman" pitchFamily="18" charset="0"/>
              </a:rPr>
              <a:t>ó</a:t>
            </a:r>
            <a:r>
              <a:rPr lang="pl-PL" sz="23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 bytowych w przyczynach rezerwy prokreacyjnej w przekroju zamożności gospodarstw domowych</a:t>
            </a:r>
            <a:endParaRPr lang="pl-PL" sz="2300" dirty="0">
              <a:latin typeface="Arial" charset="0"/>
              <a:ea typeface="Calibri" pitchFamily="34" charset="0"/>
            </a:endParaRPr>
          </a:p>
        </p:txBody>
      </p:sp>
      <p:graphicFrame>
        <p:nvGraphicFramePr>
          <p:cNvPr id="5" name="Wykres 4"/>
          <p:cNvGraphicFramePr/>
          <p:nvPr>
            <p:extLst>
              <p:ext uri="{D42A27DB-BD31-4B8C-83A1-F6EECF244321}">
                <p14:modId xmlns:p14="http://schemas.microsoft.com/office/powerpoint/2010/main" val="797521101"/>
              </p:ext>
            </p:extLst>
          </p:nvPr>
        </p:nvGraphicFramePr>
        <p:xfrm>
          <a:off x="395536" y="1340768"/>
          <a:ext cx="8424936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Wykres 1"/>
          <p:cNvGraphicFramePr/>
          <p:nvPr>
            <p:extLst>
              <p:ext uri="{D42A27DB-BD31-4B8C-83A1-F6EECF244321}">
                <p14:modId xmlns:p14="http://schemas.microsoft.com/office/powerpoint/2010/main" val="3214646877"/>
              </p:ext>
            </p:extLst>
          </p:nvPr>
        </p:nvGraphicFramePr>
        <p:xfrm>
          <a:off x="323528" y="1519237"/>
          <a:ext cx="8424936" cy="4718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1907704" y="546031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/>
              <a:t>Wybrane wskaźniki jakości życia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3428572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215900"/>
            <a:endParaRPr lang="pl-PL">
              <a:latin typeface="Arial" charset="0"/>
            </a:endParaRPr>
          </a:p>
        </p:txBody>
      </p:sp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0" y="564649"/>
            <a:ext cx="883267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sz="2000" dirty="0">
                <a:cs typeface="Times New Roman" pitchFamily="18" charset="0"/>
              </a:rPr>
              <a:t>Procent respondentów, którzy uznali, że miniony rok należał w ich życiu do udanych</a:t>
            </a:r>
            <a:endParaRPr lang="pl-PL" sz="2000" dirty="0">
              <a:latin typeface="Arial" charset="0"/>
            </a:endParaRPr>
          </a:p>
        </p:txBody>
      </p:sp>
      <p:graphicFrame>
        <p:nvGraphicFramePr>
          <p:cNvPr id="5" name="Wykres 4"/>
          <p:cNvGraphicFramePr/>
          <p:nvPr>
            <p:extLst>
              <p:ext uri="{D42A27DB-BD31-4B8C-83A1-F6EECF244321}">
                <p14:modId xmlns:p14="http://schemas.microsoft.com/office/powerpoint/2010/main" val="1939708377"/>
              </p:ext>
            </p:extLst>
          </p:nvPr>
        </p:nvGraphicFramePr>
        <p:xfrm>
          <a:off x="683568" y="1772816"/>
          <a:ext cx="7704856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935022"/>
              </p:ext>
            </p:extLst>
          </p:nvPr>
        </p:nvGraphicFramePr>
        <p:xfrm>
          <a:off x="363538" y="1844675"/>
          <a:ext cx="8168902" cy="2808461"/>
        </p:xfrm>
        <a:graphic>
          <a:graphicData uri="http://schemas.openxmlformats.org/drawingml/2006/table">
            <a:tbl>
              <a:tblPr/>
              <a:tblGrid>
                <a:gridCol w="3041723"/>
                <a:gridCol w="854242"/>
                <a:gridCol w="855970"/>
                <a:gridCol w="852513"/>
                <a:gridCol w="854242"/>
                <a:gridCol w="855970"/>
                <a:gridCol w="854242"/>
              </a:tblGrid>
              <a:tr h="93615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Od kogo/czego zależało, jaki był miniony rok</a:t>
                      </a:r>
                      <a:endParaRPr kumimoji="0" 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2000 r.</a:t>
                      </a:r>
                      <a:endParaRPr kumimoji="0" 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N=6635</a:t>
                      </a:r>
                      <a:endParaRPr kumimoji="0" 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2003 r.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N=9420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2007 r.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N=12365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2009 r.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N=24531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2011 r.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N=25408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2013 r.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N=25070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07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Ode mnie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67,3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61,3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65,8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70,0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71,6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71,0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07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Od innych ludzi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24,9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23,4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26,5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25,7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25,7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26,7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07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Od władz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24,3</a:t>
                      </a:r>
                      <a:endParaRPr kumimoji="0" lang="pl-PL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15,2</a:t>
                      </a:r>
                      <a:endParaRPr kumimoji="0" lang="pl-PL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9,0</a:t>
                      </a:r>
                      <a:endParaRPr kumimoji="0" lang="pl-PL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7,4</a:t>
                      </a:r>
                      <a:endParaRPr kumimoji="0" lang="pl-PL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7,9</a:t>
                      </a:r>
                      <a:endParaRPr kumimoji="0" lang="pl-PL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7,9</a:t>
                      </a:r>
                      <a:endParaRPr kumimoji="0" lang="pl-PL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07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Od losu (opatrzności)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44,5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42,0</a:t>
                      </a:r>
                      <a:endParaRPr kumimoji="0" 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39,0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40,8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41,8</a:t>
                      </a:r>
                      <a:endParaRPr kumimoji="0" lang="pl-PL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39,7</a:t>
                      </a:r>
                      <a:endParaRPr kumimoji="0" 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4450" marR="4445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34" name="Rectangle 1"/>
          <p:cNvSpPr>
            <a:spLocks noChangeArrowheads="1"/>
          </p:cNvSpPr>
          <p:nvPr/>
        </p:nvSpPr>
        <p:spPr bwMode="auto">
          <a:xfrm>
            <a:off x="250825" y="515938"/>
            <a:ext cx="8569325" cy="706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/>
            <a:r>
              <a:rPr lang="pl-PL" sz="2000" dirty="0">
                <a:cs typeface="Times New Roman" pitchFamily="18" charset="0"/>
              </a:rPr>
              <a:t>Odsetki wskazań w sześciu badaniach, od czego lub kogo zależało to, że miniony rok był dla respondenta udany lub nieudany (w próbach osób dorosłych)</a:t>
            </a:r>
            <a:endParaRPr lang="pl-PL" sz="2000" dirty="0">
              <a:latin typeface="Arial" charset="0"/>
            </a:endParaRPr>
          </a:p>
        </p:txBody>
      </p:sp>
      <p:sp>
        <p:nvSpPr>
          <p:cNvPr id="12335" name="Prostokąt 3"/>
          <p:cNvSpPr>
            <a:spLocks noChangeArrowheads="1"/>
          </p:cNvSpPr>
          <p:nvPr/>
        </p:nvSpPr>
        <p:spPr bwMode="auto">
          <a:xfrm>
            <a:off x="395288" y="4868863"/>
            <a:ext cx="84248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l-PL" sz="1400" dirty="0"/>
              <a:t>Źródło danych: rok 1997 — Czapiński, 1998; lata 2000-2013 — Diagnoza Społeczna.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Wykres 1"/>
          <p:cNvGraphicFramePr/>
          <p:nvPr>
            <p:extLst>
              <p:ext uri="{D42A27DB-BD31-4B8C-83A1-F6EECF244321}">
                <p14:modId xmlns:p14="http://schemas.microsoft.com/office/powerpoint/2010/main" val="2324509399"/>
              </p:ext>
            </p:extLst>
          </p:nvPr>
        </p:nvGraphicFramePr>
        <p:xfrm>
          <a:off x="683568" y="1127760"/>
          <a:ext cx="7560840" cy="5397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Prostokąt 2"/>
          <p:cNvSpPr/>
          <p:nvPr/>
        </p:nvSpPr>
        <p:spPr>
          <a:xfrm>
            <a:off x="179512" y="332656"/>
            <a:ext cx="8964488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300" dirty="0" smtClean="0"/>
              <a:t>Od kogo/czego zależało, że miniony rok w życiu </a:t>
            </a:r>
            <a:r>
              <a:rPr lang="pl-PL" sz="2300" dirty="0" err="1" smtClean="0"/>
              <a:t>resp</a:t>
            </a:r>
            <a:r>
              <a:rPr lang="pl-PL" sz="2300" dirty="0" smtClean="0"/>
              <a:t>. należał do udanych</a:t>
            </a:r>
            <a:endParaRPr lang="pl-PL" sz="2300" dirty="0"/>
          </a:p>
        </p:txBody>
      </p:sp>
    </p:spTree>
    <p:extLst>
      <p:ext uri="{BB962C8B-B14F-4D97-AF65-F5344CB8AC3E}">
        <p14:creationId xmlns:p14="http://schemas.microsoft.com/office/powerpoint/2010/main" val="18720051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>
              <a:latin typeface="Arial" charset="0"/>
            </a:endParaRPr>
          </a:p>
        </p:txBody>
      </p:sp>
      <p:sp>
        <p:nvSpPr>
          <p:cNvPr id="28676" name="Rectangle 3"/>
          <p:cNvSpPr>
            <a:spLocks noChangeArrowheads="1"/>
          </p:cNvSpPr>
          <p:nvPr/>
        </p:nvSpPr>
        <p:spPr bwMode="auto">
          <a:xfrm>
            <a:off x="3347174" y="226367"/>
            <a:ext cx="215886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sz="2400" dirty="0">
                <a:ea typeface="Calibri" pitchFamily="34" charset="0"/>
                <a:cs typeface="Times New Roman" pitchFamily="18" charset="0"/>
              </a:rPr>
              <a:t>System</a:t>
            </a:r>
            <a:r>
              <a:rPr lang="pl-PL" sz="1100" dirty="0">
                <a:ea typeface="Calibri" pitchFamily="34" charset="0"/>
                <a:cs typeface="Times New Roman" pitchFamily="18" charset="0"/>
              </a:rPr>
              <a:t> </a:t>
            </a:r>
            <a:r>
              <a:rPr lang="pl-PL" sz="2400" dirty="0">
                <a:ea typeface="Calibri" pitchFamily="34" charset="0"/>
                <a:cs typeface="Times New Roman" pitchFamily="18" charset="0"/>
              </a:rPr>
              <a:t>wartości</a:t>
            </a:r>
            <a:endParaRPr lang="pl-PL" sz="2400" dirty="0">
              <a:latin typeface="Arial" charset="0"/>
              <a:ea typeface="Calibri" pitchFamily="34" charset="0"/>
            </a:endParaRPr>
          </a:p>
        </p:txBody>
      </p:sp>
      <p:graphicFrame>
        <p:nvGraphicFramePr>
          <p:cNvPr id="5" name="Wykres 4"/>
          <p:cNvGraphicFramePr/>
          <p:nvPr>
            <p:extLst>
              <p:ext uri="{D42A27DB-BD31-4B8C-83A1-F6EECF244321}">
                <p14:modId xmlns:p14="http://schemas.microsoft.com/office/powerpoint/2010/main" val="520975939"/>
              </p:ext>
            </p:extLst>
          </p:nvPr>
        </p:nvGraphicFramePr>
        <p:xfrm>
          <a:off x="611560" y="719137"/>
          <a:ext cx="7416824" cy="58782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>
              <a:latin typeface="Arial" charset="0"/>
            </a:endParaRPr>
          </a:p>
        </p:txBody>
      </p:sp>
      <p:sp>
        <p:nvSpPr>
          <p:cNvPr id="29700" name="Rectangle 3"/>
          <p:cNvSpPr>
            <a:spLocks noChangeArrowheads="1"/>
          </p:cNvSpPr>
          <p:nvPr/>
        </p:nvSpPr>
        <p:spPr bwMode="auto">
          <a:xfrm>
            <a:off x="0" y="42291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>
              <a:latin typeface="Arial" charset="0"/>
            </a:endParaRPr>
          </a:p>
        </p:txBody>
      </p:sp>
      <p:graphicFrame>
        <p:nvGraphicFramePr>
          <p:cNvPr id="5" name="Wykres 4"/>
          <p:cNvGraphicFramePr/>
          <p:nvPr>
            <p:extLst>
              <p:ext uri="{D42A27DB-BD31-4B8C-83A1-F6EECF244321}">
                <p14:modId xmlns:p14="http://schemas.microsoft.com/office/powerpoint/2010/main" val="3720172654"/>
              </p:ext>
            </p:extLst>
          </p:nvPr>
        </p:nvGraphicFramePr>
        <p:xfrm>
          <a:off x="683568" y="1552892"/>
          <a:ext cx="7848872" cy="45404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pole tekstowe 1"/>
          <p:cNvSpPr txBox="1"/>
          <p:nvPr/>
        </p:nvSpPr>
        <p:spPr>
          <a:xfrm>
            <a:off x="3131840" y="785920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/>
              <a:t>Praktyki religijne</a:t>
            </a:r>
            <a:endParaRPr lang="pl-P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>
              <a:latin typeface="Arial" charset="0"/>
            </a:endParaRPr>
          </a:p>
        </p:txBody>
      </p:sp>
      <p:sp>
        <p:nvSpPr>
          <p:cNvPr id="14340" name="Rectangle 3"/>
          <p:cNvSpPr>
            <a:spLocks noChangeArrowheads="1"/>
          </p:cNvSpPr>
          <p:nvPr/>
        </p:nvSpPr>
        <p:spPr bwMode="auto">
          <a:xfrm>
            <a:off x="215900" y="292587"/>
            <a:ext cx="8748588" cy="80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pl-PL" sz="2300" dirty="0">
                <a:cs typeface="Times New Roman" pitchFamily="18" charset="0"/>
              </a:rPr>
              <a:t>Radzenie sobie gospodarstw domowych przy uzyskiwanych dochodach w latach 2000-2013 </a:t>
            </a:r>
            <a:endParaRPr lang="pl-PL" sz="2300" dirty="0">
              <a:latin typeface="Arial" charset="0"/>
            </a:endParaRPr>
          </a:p>
        </p:txBody>
      </p:sp>
      <p:graphicFrame>
        <p:nvGraphicFramePr>
          <p:cNvPr id="5" name="Obiekt 29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8126726"/>
              </p:ext>
            </p:extLst>
          </p:nvPr>
        </p:nvGraphicFramePr>
        <p:xfrm>
          <a:off x="395536" y="1412776"/>
          <a:ext cx="8208912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>
              <a:latin typeface="Arial" charset="0"/>
            </a:endParaRPr>
          </a:p>
        </p:txBody>
      </p:sp>
      <p:sp>
        <p:nvSpPr>
          <p:cNvPr id="16388" name="Rectangle 3"/>
          <p:cNvSpPr>
            <a:spLocks noChangeArrowheads="1"/>
          </p:cNvSpPr>
          <p:nvPr/>
        </p:nvSpPr>
        <p:spPr bwMode="auto">
          <a:xfrm>
            <a:off x="-6350" y="-19842"/>
            <a:ext cx="9042846" cy="954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215832" bIns="76176" anchor="ctr">
            <a:spAutoFit/>
          </a:bodyPr>
          <a:lstStyle/>
          <a:p>
            <a:pPr algn="ctr"/>
            <a:r>
              <a:rPr lang="pl-PL" dirty="0">
                <a:latin typeface="+mj-lt"/>
                <a:ea typeface="Times New Roman" pitchFamily="18" charset="0"/>
              </a:rPr>
              <a:t> Procent gospodarstw domowych, których nie stać na zakup wystarczających ilości różnych artykułów żywnościowych w latach 2000-2013 r. </a:t>
            </a:r>
          </a:p>
          <a:p>
            <a:pPr eaLnBrk="0" hangingPunct="0"/>
            <a:endParaRPr lang="pl-PL" dirty="0">
              <a:latin typeface="+mj-lt"/>
              <a:ea typeface="Times New Roman" pitchFamily="18" charset="0"/>
            </a:endParaRPr>
          </a:p>
        </p:txBody>
      </p:sp>
      <p:graphicFrame>
        <p:nvGraphicFramePr>
          <p:cNvPr id="5" name="Obiekt 296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3056647"/>
              </p:ext>
            </p:extLst>
          </p:nvPr>
        </p:nvGraphicFramePr>
        <p:xfrm>
          <a:off x="251520" y="496388"/>
          <a:ext cx="7848871" cy="6284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Metodologia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smtClean="0"/>
              <a:t>7 edycja od 2000 r.</a:t>
            </a:r>
          </a:p>
          <a:p>
            <a:r>
              <a:rPr lang="pl-PL" dirty="0" smtClean="0"/>
              <a:t>Realizacja w terenie marzec/kwiecień 2013 r.</a:t>
            </a:r>
          </a:p>
          <a:p>
            <a:r>
              <a:rPr lang="pl-PL" dirty="0" smtClean="0"/>
              <a:t>Próba gospodarstw domowych N=12 355, w tym N=9 140 z próby w 2011 r. (74%)</a:t>
            </a:r>
          </a:p>
          <a:p>
            <a:r>
              <a:rPr lang="pl-PL" dirty="0" smtClean="0"/>
              <a:t>Próba indywidualnych respondentów (dostępnych członków gospodarstw domowych w wieku 16+ lat) N=26 307, w tym N= 18 020 z próby w 2011 r. (68%)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343248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>
              <a:latin typeface="Arial" charset="0"/>
            </a:endParaRPr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0" y="31734"/>
            <a:ext cx="8544258" cy="43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215832" bIns="76176" anchor="ctr">
            <a:spAutoFit/>
          </a:bodyPr>
          <a:lstStyle/>
          <a:p>
            <a:pPr algn="ctr"/>
            <a:r>
              <a:rPr lang="pl-PL" sz="2000" dirty="0">
                <a:latin typeface="Arial" charset="0"/>
                <a:ea typeface="Times New Roman" pitchFamily="18" charset="0"/>
              </a:rPr>
              <a:t>Wyposażenie gospodarstw domowych w wybrane dobra trwałego </a:t>
            </a:r>
            <a:r>
              <a:rPr lang="pl-PL" sz="2000" dirty="0" smtClean="0">
                <a:latin typeface="Arial" charset="0"/>
                <a:ea typeface="Times New Roman" pitchFamily="18" charset="0"/>
              </a:rPr>
              <a:t>użytku</a:t>
            </a:r>
            <a:endParaRPr lang="pl-PL" sz="2000" dirty="0">
              <a:latin typeface="Arial" charset="0"/>
              <a:ea typeface="Times New Roman" pitchFamily="18" charset="0"/>
            </a:endParaRPr>
          </a:p>
        </p:txBody>
      </p:sp>
      <p:graphicFrame>
        <p:nvGraphicFramePr>
          <p:cNvPr id="7" name="Obiekt 29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4461425"/>
              </p:ext>
            </p:extLst>
          </p:nvPr>
        </p:nvGraphicFramePr>
        <p:xfrm>
          <a:off x="755576" y="457200"/>
          <a:ext cx="7344816" cy="63538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>
              <a:latin typeface="Arial" charset="0"/>
            </a:endParaRPr>
          </a:p>
        </p:txBody>
      </p:sp>
      <p:graphicFrame>
        <p:nvGraphicFramePr>
          <p:cNvPr id="3" name="Obiekt 29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26341327"/>
              </p:ext>
            </p:extLst>
          </p:nvPr>
        </p:nvGraphicFramePr>
        <p:xfrm>
          <a:off x="323528" y="764704"/>
          <a:ext cx="8352928" cy="59089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436" name="Rectangle 3"/>
          <p:cNvSpPr>
            <a:spLocks noChangeArrowheads="1"/>
          </p:cNvSpPr>
          <p:nvPr/>
        </p:nvSpPr>
        <p:spPr bwMode="auto">
          <a:xfrm>
            <a:off x="0" y="-28641"/>
            <a:ext cx="9043820" cy="1046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215832" bIns="76176" anchor="ctr">
            <a:spAutoFit/>
          </a:bodyPr>
          <a:lstStyle/>
          <a:p>
            <a:pPr algn="ctr"/>
            <a:r>
              <a:rPr lang="pl-PL" sz="2000" dirty="0">
                <a:latin typeface="+mj-lt"/>
                <a:ea typeface="Times New Roman" pitchFamily="18" charset="0"/>
              </a:rPr>
              <a:t>Procent gospodarstw posiadających oszczędności i odsetek gospodarstw z różną wysokością oszczędności wśród wszystkich posiadających oszczędności </a:t>
            </a:r>
          </a:p>
          <a:p>
            <a:pPr eaLnBrk="0" hangingPunct="0"/>
            <a:endParaRPr lang="pl-PL" sz="2000" dirty="0">
              <a:latin typeface="+mj-lt"/>
              <a:ea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>
              <a:latin typeface="Arial" charset="0"/>
            </a:endParaRPr>
          </a:p>
        </p:txBody>
      </p:sp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323529" y="136267"/>
            <a:ext cx="8640960" cy="738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215832" bIns="76176" anchor="ctr">
            <a:spAutoFit/>
          </a:bodyPr>
          <a:lstStyle/>
          <a:p>
            <a:pPr algn="ctr"/>
            <a:r>
              <a:rPr lang="pl-PL" sz="2000" dirty="0" smtClean="0">
                <a:latin typeface="+mj-lt"/>
                <a:ea typeface="Times New Roman" pitchFamily="18" charset="0"/>
              </a:rPr>
              <a:t>Odsetek </a:t>
            </a:r>
            <a:r>
              <a:rPr lang="pl-PL" sz="2000" dirty="0">
                <a:latin typeface="+mj-lt"/>
                <a:ea typeface="Times New Roman" pitchFamily="18" charset="0"/>
              </a:rPr>
              <a:t>gospodarstw zadłużonych i odsetek gospodarstw o różnej wysokości zadłużenia wśród zadłużonych </a:t>
            </a:r>
          </a:p>
        </p:txBody>
      </p:sp>
      <p:graphicFrame>
        <p:nvGraphicFramePr>
          <p:cNvPr id="5" name="Obiekt 3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5558360"/>
              </p:ext>
            </p:extLst>
          </p:nvPr>
        </p:nvGraphicFramePr>
        <p:xfrm>
          <a:off x="611560" y="874907"/>
          <a:ext cx="7992888" cy="58844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Wykres 1"/>
          <p:cNvGraphicFramePr/>
          <p:nvPr>
            <p:extLst>
              <p:ext uri="{D42A27DB-BD31-4B8C-83A1-F6EECF244321}">
                <p14:modId xmlns:p14="http://schemas.microsoft.com/office/powerpoint/2010/main" val="2371539055"/>
              </p:ext>
            </p:extLst>
          </p:nvPr>
        </p:nvGraphicFramePr>
        <p:xfrm>
          <a:off x="611560" y="1484784"/>
          <a:ext cx="7560840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Prostokąt 2"/>
          <p:cNvSpPr/>
          <p:nvPr/>
        </p:nvSpPr>
        <p:spPr>
          <a:xfrm>
            <a:off x="395536" y="332656"/>
            <a:ext cx="8208912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l-PL" sz="2400" dirty="0">
                <a:latin typeface="Calibri"/>
                <a:ea typeface="Calibri"/>
                <a:cs typeface="Times New Roman"/>
              </a:rPr>
              <a:t>Zasięg ubóstwa (proc. gospodarstw domowych poniżej minimum egzystencji) </a:t>
            </a:r>
            <a:endParaRPr lang="pl-PL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889871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8493958"/>
              </p:ext>
            </p:extLst>
          </p:nvPr>
        </p:nvGraphicFramePr>
        <p:xfrm>
          <a:off x="1907704" y="1700807"/>
          <a:ext cx="4968552" cy="3921969"/>
        </p:xfrm>
        <a:graphic>
          <a:graphicData uri="http://schemas.openxmlformats.org/drawingml/2006/table">
            <a:tbl>
              <a:tblPr/>
              <a:tblGrid>
                <a:gridCol w="3503593"/>
                <a:gridCol w="1464959"/>
              </a:tblGrid>
              <a:tr h="576065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pl-PL" sz="1400" dirty="0" smtClean="0">
                        <a:solidFill>
                          <a:srgbClr val="000000"/>
                        </a:solidFill>
                        <a:effectLst/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Typ </a:t>
                      </a:r>
                      <a:r>
                        <a:rPr lang="pl-PL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biologiczny rodziny </a:t>
                      </a:r>
                      <a:r>
                        <a:rPr lang="pl-PL" sz="14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2013</a:t>
                      </a:r>
                    </a:p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Procent</a:t>
                      </a:r>
                    </a:p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małżeństwa bez dzieci</a:t>
                      </a: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3,00</a:t>
                      </a:r>
                      <a:endParaRPr lang="pl-P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małżeństwa z 1 dzieckiem</a:t>
                      </a: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2,46</a:t>
                      </a:r>
                      <a:endParaRPr lang="pl-P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małżeństwa z 2 dzieci</a:t>
                      </a: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3,50</a:t>
                      </a:r>
                      <a:endParaRPr lang="pl-P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32049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małżeństwa z 3 i więcej dzieci</a:t>
                      </a: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13,48</a:t>
                      </a: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rodziny niepełne</a:t>
                      </a: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8,46</a:t>
                      </a: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wielorodzinne</a:t>
                      </a: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4,56</a:t>
                      </a: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nierodzinne jednoosobowe</a:t>
                      </a: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4,52</a:t>
                      </a: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nierodzinne wieloosobowe</a:t>
                      </a:r>
                      <a:endParaRPr lang="pl-P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19,48</a:t>
                      </a: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Ogółem</a:t>
                      </a:r>
                      <a:endParaRPr lang="pl-P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4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5,14</a:t>
                      </a: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2627784" y="548720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/>
              <a:t>Zasięg ubóstwa 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20284741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Wykres 1"/>
          <p:cNvGraphicFramePr/>
          <p:nvPr>
            <p:extLst>
              <p:ext uri="{D42A27DB-BD31-4B8C-83A1-F6EECF244321}">
                <p14:modId xmlns:p14="http://schemas.microsoft.com/office/powerpoint/2010/main" val="82328903"/>
              </p:ext>
            </p:extLst>
          </p:nvPr>
        </p:nvGraphicFramePr>
        <p:xfrm>
          <a:off x="251520" y="1828800"/>
          <a:ext cx="8424935" cy="38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611560" y="476672"/>
            <a:ext cx="74168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dirty="0" smtClean="0"/>
              <a:t>Rozwarstwienie dochodów gospodarstw domowych na jednostkę ekwiwalentną w próbie panelowej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22745604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Wykres 1"/>
          <p:cNvGraphicFramePr/>
          <p:nvPr>
            <p:extLst>
              <p:ext uri="{D42A27DB-BD31-4B8C-83A1-F6EECF244321}">
                <p14:modId xmlns:p14="http://schemas.microsoft.com/office/powerpoint/2010/main" val="909462129"/>
              </p:ext>
            </p:extLst>
          </p:nvPr>
        </p:nvGraphicFramePr>
        <p:xfrm>
          <a:off x="226368" y="1052736"/>
          <a:ext cx="8496944" cy="56840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251520" y="332656"/>
            <a:ext cx="8892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 smtClean="0"/>
              <a:t>Dochód netto mężczyzn i kobiet w 9 grupach zawodowych przy kontroli wieku i wykształcenia (kobiety 79% zarobków mężczyzn)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187979252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e tekstowe 1"/>
          <p:cNvSpPr txBox="1"/>
          <p:nvPr/>
        </p:nvSpPr>
        <p:spPr>
          <a:xfrm>
            <a:off x="251520" y="332656"/>
            <a:ext cx="8892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 smtClean="0"/>
              <a:t>Dochód netto mężczyzn i kobiet w 9 grupach społeczno-zawodowych przy kontroli wieku i wykształcenia </a:t>
            </a:r>
            <a:r>
              <a:rPr lang="pl-PL" sz="2400" dirty="0"/>
              <a:t>(kobiety </a:t>
            </a:r>
            <a:r>
              <a:rPr lang="pl-PL" sz="2400" dirty="0" smtClean="0"/>
              <a:t>82% dochodu </a:t>
            </a:r>
            <a:r>
              <a:rPr lang="pl-PL" sz="2400" dirty="0"/>
              <a:t>mężczyzn</a:t>
            </a:r>
            <a:r>
              <a:rPr lang="pl-PL" sz="2400" dirty="0" smtClean="0"/>
              <a:t>)</a:t>
            </a:r>
            <a:endParaRPr lang="pl-PL" sz="2400" dirty="0"/>
          </a:p>
        </p:txBody>
      </p:sp>
      <p:graphicFrame>
        <p:nvGraphicFramePr>
          <p:cNvPr id="3" name="Wykres 2"/>
          <p:cNvGraphicFramePr/>
          <p:nvPr>
            <p:extLst>
              <p:ext uri="{D42A27DB-BD31-4B8C-83A1-F6EECF244321}">
                <p14:modId xmlns:p14="http://schemas.microsoft.com/office/powerpoint/2010/main" val="398937195"/>
              </p:ext>
            </p:extLst>
          </p:nvPr>
        </p:nvGraphicFramePr>
        <p:xfrm>
          <a:off x="251520" y="1412776"/>
          <a:ext cx="8424936" cy="49594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687510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>
              <a:latin typeface="Arial" charset="0"/>
            </a:endParaRPr>
          </a:p>
        </p:txBody>
      </p:sp>
      <p:sp>
        <p:nvSpPr>
          <p:cNvPr id="22532" name="Rectangle 3"/>
          <p:cNvSpPr>
            <a:spLocks noChangeArrowheads="1"/>
          </p:cNvSpPr>
          <p:nvPr/>
        </p:nvSpPr>
        <p:spPr bwMode="auto">
          <a:xfrm>
            <a:off x="107505" y="482769"/>
            <a:ext cx="878497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pl-PL" sz="2000" dirty="0">
                <a:ea typeface="Calibri" pitchFamily="34" charset="0"/>
                <a:cs typeface="Times New Roman" pitchFamily="18" charset="0"/>
              </a:rPr>
              <a:t>Przeciętna liczba poważnych symptomów chorobowych i procent zadowolonych ze stanu własnego zdrowia w latach 2000-2013</a:t>
            </a:r>
            <a:endParaRPr lang="pl-PL" sz="2000" dirty="0">
              <a:latin typeface="Arial" charset="0"/>
              <a:ea typeface="Calibri" pitchFamily="34" charset="0"/>
            </a:endParaRPr>
          </a:p>
        </p:txBody>
      </p:sp>
      <p:graphicFrame>
        <p:nvGraphicFramePr>
          <p:cNvPr id="5" name="Wykres 4"/>
          <p:cNvGraphicFramePr/>
          <p:nvPr>
            <p:extLst>
              <p:ext uri="{D42A27DB-BD31-4B8C-83A1-F6EECF244321}">
                <p14:modId xmlns:p14="http://schemas.microsoft.com/office/powerpoint/2010/main" val="1055235653"/>
              </p:ext>
            </p:extLst>
          </p:nvPr>
        </p:nvGraphicFramePr>
        <p:xfrm>
          <a:off x="179512" y="1412777"/>
          <a:ext cx="8568952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>
              <a:latin typeface="Arial" charset="0"/>
            </a:endParaRPr>
          </a:p>
        </p:txBody>
      </p:sp>
      <p:sp>
        <p:nvSpPr>
          <p:cNvPr id="30724" name="Rectangle 3"/>
          <p:cNvSpPr>
            <a:spLocks noChangeArrowheads="1"/>
          </p:cNvSpPr>
          <p:nvPr/>
        </p:nvSpPr>
        <p:spPr bwMode="auto">
          <a:xfrm>
            <a:off x="2627784" y="501860"/>
            <a:ext cx="423725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sz="2400" dirty="0">
                <a:ea typeface="Calibri" pitchFamily="34" charset="0"/>
                <a:cs typeface="Times New Roman" pitchFamily="18" charset="0"/>
              </a:rPr>
              <a:t>Nadużywający alkoholu i palacze</a:t>
            </a:r>
            <a:endParaRPr lang="pl-PL" sz="2400" dirty="0">
              <a:latin typeface="Arial" charset="0"/>
              <a:ea typeface="Calibri" pitchFamily="34" charset="0"/>
            </a:endParaRPr>
          </a:p>
        </p:txBody>
      </p:sp>
      <p:graphicFrame>
        <p:nvGraphicFramePr>
          <p:cNvPr id="5" name="Wykres 4"/>
          <p:cNvGraphicFramePr/>
          <p:nvPr>
            <p:extLst>
              <p:ext uri="{D42A27DB-BD31-4B8C-83A1-F6EECF244321}">
                <p14:modId xmlns:p14="http://schemas.microsoft.com/office/powerpoint/2010/main" val="3418132220"/>
              </p:ext>
            </p:extLst>
          </p:nvPr>
        </p:nvGraphicFramePr>
        <p:xfrm>
          <a:off x="395536" y="1714182"/>
          <a:ext cx="8208912" cy="47391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Plan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/>
          <a:lstStyle/>
          <a:p>
            <a:r>
              <a:rPr lang="pl-PL" sz="2400" dirty="0" smtClean="0"/>
              <a:t>Rezerwa prokreacyjna</a:t>
            </a:r>
          </a:p>
          <a:p>
            <a:r>
              <a:rPr lang="pl-PL" sz="2400" dirty="0" smtClean="0"/>
              <a:t>Ogólnie jakość życia</a:t>
            </a:r>
          </a:p>
          <a:p>
            <a:r>
              <a:rPr lang="pl-PL" sz="2400" dirty="0" smtClean="0"/>
              <a:t>System wartości</a:t>
            </a:r>
          </a:p>
          <a:p>
            <a:r>
              <a:rPr lang="pl-PL" sz="2400" dirty="0" smtClean="0"/>
              <a:t>Praktyki religijne</a:t>
            </a:r>
          </a:p>
          <a:p>
            <a:r>
              <a:rPr lang="pl-PL" sz="2400" dirty="0" smtClean="0"/>
              <a:t>Mikroekonomia</a:t>
            </a:r>
          </a:p>
          <a:p>
            <a:r>
              <a:rPr lang="pl-PL" sz="2400" dirty="0" smtClean="0"/>
              <a:t>Zdrowie</a:t>
            </a:r>
          </a:p>
          <a:p>
            <a:r>
              <a:rPr lang="pl-PL" sz="2400" dirty="0" smtClean="0"/>
              <a:t>Kapitał społeczny</a:t>
            </a:r>
          </a:p>
          <a:p>
            <a:r>
              <a:rPr lang="pl-PL" sz="2400" dirty="0" smtClean="0"/>
              <a:t>Bezrobocie</a:t>
            </a:r>
          </a:p>
          <a:p>
            <a:r>
              <a:rPr lang="pl-PL" sz="2400" dirty="0" smtClean="0"/>
              <a:t>Kultura</a:t>
            </a:r>
          </a:p>
          <a:p>
            <a:r>
              <a:rPr lang="pl-PL" sz="2400" dirty="0" smtClean="0"/>
              <a:t>Patriotyzm lokalny</a:t>
            </a:r>
          </a:p>
          <a:p>
            <a:r>
              <a:rPr lang="pl-PL" sz="2400" dirty="0" smtClean="0"/>
              <a:t>Emigracja zarobkowa</a:t>
            </a:r>
          </a:p>
          <a:p>
            <a:r>
              <a:rPr lang="pl-PL" sz="2400" dirty="0" smtClean="0"/>
              <a:t>Identyfikacja polityczna</a:t>
            </a:r>
          </a:p>
          <a:p>
            <a:endParaRPr lang="pl-PL" sz="2800" dirty="0" smtClean="0"/>
          </a:p>
          <a:p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37355915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0730544"/>
              </p:ext>
            </p:extLst>
          </p:nvPr>
        </p:nvGraphicFramePr>
        <p:xfrm>
          <a:off x="755576" y="764703"/>
          <a:ext cx="7128790" cy="2376266"/>
        </p:xfrm>
        <a:graphic>
          <a:graphicData uri="http://schemas.openxmlformats.org/drawingml/2006/table">
            <a:tbl>
              <a:tblPr/>
              <a:tblGrid>
                <a:gridCol w="3456384"/>
                <a:gridCol w="1008112"/>
                <a:gridCol w="1008112"/>
                <a:gridCol w="864096"/>
                <a:gridCol w="792086"/>
              </a:tblGrid>
              <a:tr h="230179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Kategoria wg wartości BMI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Płeć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Ogółem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2011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       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2013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14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Mężczyźni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Kobiety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4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Poważna niedowaga (16,0-17,0)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0,2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0,9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0,6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4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Niedowaga (17,00-18,5)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0,8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3,7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2,3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2,2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4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Wartość prawidłowa (18,5-25,0)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39,0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52,0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45,8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44,0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4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Nadwaga (25,0-30,0)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43,5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29,0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35,9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36,6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4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 stopień otyłości (30,0-35,0)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13,9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11,1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12,5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13,3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4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II stopień otyłości (otyłość kliniczna) (35,0-40,0)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1,9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2,7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2,3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2,7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47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III stopień otyłości (otyłość skrajna) (&gt;=40,0)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0,7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0,7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0,7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0,8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6172475"/>
              </p:ext>
            </p:extLst>
          </p:nvPr>
        </p:nvGraphicFramePr>
        <p:xfrm>
          <a:off x="755577" y="3604197"/>
          <a:ext cx="7272808" cy="2880319"/>
        </p:xfrm>
        <a:graphic>
          <a:graphicData uri="http://schemas.openxmlformats.org/drawingml/2006/table">
            <a:tbl>
              <a:tblPr/>
              <a:tblGrid>
                <a:gridCol w="3449545"/>
                <a:gridCol w="951090"/>
                <a:gridCol w="957391"/>
                <a:gridCol w="957391"/>
                <a:gridCol w="957391"/>
              </a:tblGrid>
              <a:tr h="2215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Rodzaj aktywności fizycznej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Płeć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Ogółem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2011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2013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563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Mężczyźni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Kobiety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Nie uprawiają żadnej aktywności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57,6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64,6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61,3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60,7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Aerobik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0,5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7,1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4,0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4,6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Bieganie/jogging/</a:t>
                      </a:r>
                      <a:r>
                        <a:rPr kumimoji="0" lang="pl-PL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nordic</a:t>
                      </a: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pl-PL" sz="13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walking</a:t>
                      </a:r>
                      <a:endParaRPr kumimoji="0" lang="pl-PL" sz="13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6,2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6,8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6,5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7,6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Siłownia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9,9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2,5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6,1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6,7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Jazda na rowerze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22,8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20,1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21,4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21,3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Jazda na nartach/inne sporty zimowe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5,4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3,4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4,3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4,4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Pływanie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8,8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6,7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7,7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8,0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Gra w piłkę nożna/inne sporty zespołowe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13,6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2,3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7,7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7,1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Joga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0,3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1,2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0,8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0,8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Sztuki walki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1,9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0,4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1,2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1,1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Inne formy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8,7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7,8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8,2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8,5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620" name="Rectangle 1"/>
          <p:cNvSpPr>
            <a:spLocks noChangeArrowheads="1"/>
          </p:cNvSpPr>
          <p:nvPr/>
        </p:nvSpPr>
        <p:spPr bwMode="auto">
          <a:xfrm>
            <a:off x="122348" y="2996952"/>
            <a:ext cx="8928992" cy="954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215832" bIns="76176" anchor="ctr">
            <a:spAutoFit/>
          </a:bodyPr>
          <a:lstStyle/>
          <a:p>
            <a:pPr eaLnBrk="0" hangingPunct="0"/>
            <a:endParaRPr lang="pl-PL" dirty="0">
              <a:latin typeface="+mj-lt"/>
              <a:ea typeface="Times New Roman" pitchFamily="18" charset="0"/>
            </a:endParaRPr>
          </a:p>
          <a:p>
            <a:pPr eaLnBrk="0" hangingPunct="0"/>
            <a:r>
              <a:rPr lang="pl-PL" dirty="0" smtClean="0">
                <a:latin typeface="+mj-lt"/>
                <a:ea typeface="Times New Roman" pitchFamily="18" charset="0"/>
              </a:rPr>
              <a:t>Procentowy </a:t>
            </a:r>
            <a:r>
              <a:rPr lang="pl-PL" dirty="0">
                <a:latin typeface="+mj-lt"/>
                <a:ea typeface="Times New Roman" pitchFamily="18" charset="0"/>
              </a:rPr>
              <a:t>rozkład mężczyzn, kobiet i ogółem ze względu na rodzaj aktywności fizycznej </a:t>
            </a:r>
          </a:p>
          <a:p>
            <a:pPr eaLnBrk="0" hangingPunct="0"/>
            <a:endParaRPr lang="pl-PL" dirty="0">
              <a:latin typeface="+mj-lt"/>
              <a:ea typeface="Times New Roman" pitchFamily="18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410380" y="222411"/>
            <a:ext cx="83529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l-PL" sz="2000" dirty="0" smtClean="0">
                <a:solidFill>
                  <a:prstClr val="black"/>
                </a:solidFill>
                <a:latin typeface="+mj-lt"/>
                <a:ea typeface="Times New Roman" pitchFamily="18" charset="0"/>
              </a:rPr>
              <a:t>Procentowy </a:t>
            </a:r>
            <a:r>
              <a:rPr lang="pl-PL" sz="2000" dirty="0">
                <a:solidFill>
                  <a:prstClr val="black"/>
                </a:solidFill>
                <a:latin typeface="+mj-lt"/>
                <a:ea typeface="Times New Roman" pitchFamily="18" charset="0"/>
              </a:rPr>
              <a:t>rozkład mężczyzn, kobiet i ogółem przez </a:t>
            </a:r>
            <a:r>
              <a:rPr lang="pl-PL" sz="2000" dirty="0" smtClean="0">
                <a:solidFill>
                  <a:prstClr val="black"/>
                </a:solidFill>
                <a:latin typeface="+mj-lt"/>
                <a:ea typeface="Times New Roman" pitchFamily="18" charset="0"/>
              </a:rPr>
              <a:t>7 </a:t>
            </a:r>
            <a:r>
              <a:rPr lang="pl-PL" sz="2000" dirty="0">
                <a:solidFill>
                  <a:prstClr val="black"/>
                </a:solidFill>
                <a:latin typeface="+mj-lt"/>
                <a:ea typeface="Times New Roman" pitchFamily="18" charset="0"/>
              </a:rPr>
              <a:t>kategorii wskaźnika BMI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>
              <a:latin typeface="Arial" charset="0"/>
            </a:endParaRPr>
          </a:p>
        </p:txBody>
      </p:sp>
      <p:sp>
        <p:nvSpPr>
          <p:cNvPr id="24580" name="Rectangle 3"/>
          <p:cNvSpPr>
            <a:spLocks noChangeArrowheads="1"/>
          </p:cNvSpPr>
          <p:nvPr/>
        </p:nvSpPr>
        <p:spPr bwMode="auto">
          <a:xfrm>
            <a:off x="0" y="327935"/>
            <a:ext cx="874846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pl-PL" sz="2000" dirty="0">
                <a:ea typeface="Calibri" pitchFamily="34" charset="0"/>
                <a:cs typeface="Times New Roman" pitchFamily="18" charset="0"/>
              </a:rPr>
              <a:t>Przeciętna wysokość wydatków </a:t>
            </a:r>
            <a:r>
              <a:rPr lang="pl-PL" sz="2000" dirty="0" smtClean="0">
                <a:ea typeface="Calibri" pitchFamily="34" charset="0"/>
                <a:cs typeface="Times New Roman" pitchFamily="18" charset="0"/>
              </a:rPr>
              <a:t>w zł</a:t>
            </a:r>
            <a:r>
              <a:rPr lang="pl-PL" sz="2000" dirty="0">
                <a:ea typeface="Calibri" pitchFamily="34" charset="0"/>
                <a:cs typeface="Times New Roman" pitchFamily="18" charset="0"/>
              </a:rPr>
              <a:t>.  na ochronę zdrowia gospodarstw, które takie wydatki poniosły w ostatnim kwartale</a:t>
            </a:r>
            <a:endParaRPr lang="pl-PL" sz="2000" dirty="0">
              <a:latin typeface="Arial" charset="0"/>
              <a:ea typeface="Calibri" pitchFamily="34" charset="0"/>
            </a:endParaRPr>
          </a:p>
        </p:txBody>
      </p:sp>
      <p:graphicFrame>
        <p:nvGraphicFramePr>
          <p:cNvPr id="5" name="Wykres 4"/>
          <p:cNvGraphicFramePr/>
          <p:nvPr>
            <p:extLst>
              <p:ext uri="{D42A27DB-BD31-4B8C-83A1-F6EECF244321}">
                <p14:modId xmlns:p14="http://schemas.microsoft.com/office/powerpoint/2010/main" val="2353846720"/>
              </p:ext>
            </p:extLst>
          </p:nvPr>
        </p:nvGraphicFramePr>
        <p:xfrm>
          <a:off x="755576" y="1035821"/>
          <a:ext cx="7488832" cy="4697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/>
          <p:cNvSpPr/>
          <p:nvPr/>
        </p:nvSpPr>
        <p:spPr>
          <a:xfrm>
            <a:off x="1972293" y="692696"/>
            <a:ext cx="51199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400" dirty="0" smtClean="0"/>
              <a:t>Wydatki na zdrowie w 2011 i 2013 r. </a:t>
            </a:r>
            <a:endParaRPr lang="pl-PL" sz="2400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1923485"/>
              </p:ext>
            </p:extLst>
          </p:nvPr>
        </p:nvGraphicFramePr>
        <p:xfrm>
          <a:off x="611561" y="1916827"/>
          <a:ext cx="7920878" cy="3744420"/>
        </p:xfrm>
        <a:graphic>
          <a:graphicData uri="http://schemas.openxmlformats.org/drawingml/2006/table">
            <a:tbl>
              <a:tblPr firstRow="1" firstCol="1" bandRow="1"/>
              <a:tblGrid>
                <a:gridCol w="3559653"/>
                <a:gridCol w="1348543"/>
                <a:gridCol w="1371777"/>
                <a:gridCol w="1640905"/>
              </a:tblGrid>
              <a:tr h="374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Kategoria wydatków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2013*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Zmiana w proc.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Z prywatnych pieniędzy</a:t>
                      </a:r>
                      <a:endParaRPr lang="pl-P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442">
                <a:tc>
                  <a:txBody>
                    <a:bodyPr/>
                    <a:lstStyle/>
                    <a:p>
                      <a:pPr marL="270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Leki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4414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17,6 mld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4414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22,6 mld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4414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+28,4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442">
                <a:tc>
                  <a:txBody>
                    <a:bodyPr/>
                    <a:lstStyle/>
                    <a:p>
                      <a:pPr marL="270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Usługi ambulatoryjne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4414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11,6 mld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4414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12,5 mld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4414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+7,8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442">
                <a:tc>
                  <a:txBody>
                    <a:bodyPr/>
                    <a:lstStyle/>
                    <a:p>
                      <a:pPr marL="270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Opłaty w szpitalu publicznym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4414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323 mln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4414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252 mln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4414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-21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442">
                <a:tc>
                  <a:txBody>
                    <a:bodyPr/>
                    <a:lstStyle/>
                    <a:p>
                      <a:pPr marL="270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Łapówki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4414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277 mln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4414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210 mln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4414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-24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442">
                <a:tc>
                  <a:txBody>
                    <a:bodyPr/>
                    <a:lstStyle/>
                    <a:p>
                      <a:pPr marL="270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Dowody wdzięczności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4414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123 mln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4414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132 mln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4414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+1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442">
                <a:tc>
                  <a:txBody>
                    <a:bodyPr/>
                    <a:lstStyle/>
                    <a:p>
                      <a:pPr marL="270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Ogółem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4414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29,9 mld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4414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35,7 mld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4414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+19,4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4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b="1">
                          <a:effectLst/>
                          <a:latin typeface="Calibri"/>
                          <a:ea typeface="Calibri"/>
                          <a:cs typeface="Times New Roman"/>
                        </a:rPr>
                        <a:t>Z publicznych pieniędzy</a:t>
                      </a:r>
                      <a:endParaRPr lang="pl-PL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4414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4414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4414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442">
                <a:tc>
                  <a:txBody>
                    <a:bodyPr/>
                    <a:lstStyle/>
                    <a:p>
                      <a:pPr marL="270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NFZ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4414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58 mld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4414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64,2 mld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144145"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+10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pole tekstowe 4"/>
          <p:cNvSpPr txBox="1"/>
          <p:nvPr/>
        </p:nvSpPr>
        <p:spPr>
          <a:xfrm>
            <a:off x="467544" y="6093296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/>
              <a:t>* Przewidywane na podstawie wydatków gospodarstw domowych w I kwartale i zakładanych wpływów do NFZ</a:t>
            </a:r>
            <a:endParaRPr lang="pl-PL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7824612"/>
              </p:ext>
            </p:extLst>
          </p:nvPr>
        </p:nvGraphicFramePr>
        <p:xfrm>
          <a:off x="1475656" y="3789363"/>
          <a:ext cx="5688632" cy="2968686"/>
        </p:xfrm>
        <a:graphic>
          <a:graphicData uri="http://schemas.openxmlformats.org/drawingml/2006/table">
            <a:tbl>
              <a:tblPr/>
              <a:tblGrid>
                <a:gridCol w="1319880"/>
                <a:gridCol w="1319879"/>
                <a:gridCol w="595813"/>
                <a:gridCol w="818228"/>
                <a:gridCol w="816604"/>
                <a:gridCol w="818228"/>
              </a:tblGrid>
              <a:tr h="205089">
                <a:tc gridSpan="6"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41699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  <a:endParaRPr kumimoji="0" lang="pl-PL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Częstość</a:t>
                      </a:r>
                      <a:endParaRPr kumimoji="0" lang="pl-PL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Procent</a:t>
                      </a:r>
                      <a:endParaRPr kumimoji="0" lang="pl-PL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Procent ważnych</a:t>
                      </a:r>
                      <a:endParaRPr kumimoji="0" lang="pl-PL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Procent skumulowany</a:t>
                      </a:r>
                      <a:endParaRPr kumimoji="0" lang="pl-PL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58980">
                <a:tc rowSpan="4"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Ważne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ts val="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3810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NIE</a:t>
                      </a:r>
                      <a:endParaRPr kumimoji="0" lang="pl-P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8734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70,7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71,6</a:t>
                      </a:r>
                      <a:endParaRPr kumimoji="0" 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71,6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89847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TAK w wysokości do 100 zł miesięcznie</a:t>
                      </a:r>
                      <a:endParaRPr kumimoji="0" lang="pl-P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3020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24,4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24,7</a:t>
                      </a:r>
                      <a:endParaRPr kumimoji="0" 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96,3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3714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TAK w wysokości powyżej 100 zł miesięcznie</a:t>
                      </a:r>
                      <a:endParaRPr kumimoji="0" lang="pl-P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450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3,6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3,7</a:t>
                      </a:r>
                      <a:endParaRPr kumimoji="0" 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100,0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13483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Ogółem</a:t>
                      </a:r>
                      <a:endParaRPr kumimoji="0" lang="pl-P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12204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98,8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100,0</a:t>
                      </a:r>
                      <a:endParaRPr kumimoji="0" 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16990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Braki danych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Systemowe braki danych</a:t>
                      </a:r>
                      <a:endParaRPr kumimoji="0" lang="pl-P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150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1,2</a:t>
                      </a:r>
                      <a:endParaRPr kumimoji="0" lang="pl-PL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  <a:endParaRPr kumimoji="0" 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13483">
                <a:tc gridSpan="2"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Ogółem</a:t>
                      </a:r>
                      <a:endParaRPr kumimoji="0" lang="pl-PL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12354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100,0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  <a:endParaRPr kumimoji="0" lang="pl-PL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9467126"/>
              </p:ext>
            </p:extLst>
          </p:nvPr>
        </p:nvGraphicFramePr>
        <p:xfrm>
          <a:off x="1476375" y="920750"/>
          <a:ext cx="5610225" cy="2937182"/>
        </p:xfrm>
        <a:graphic>
          <a:graphicData uri="http://schemas.openxmlformats.org/drawingml/2006/table">
            <a:tbl>
              <a:tblPr/>
              <a:tblGrid>
                <a:gridCol w="1323975"/>
                <a:gridCol w="1323975"/>
                <a:gridCol w="579438"/>
                <a:gridCol w="793750"/>
                <a:gridCol w="793750"/>
                <a:gridCol w="795337"/>
              </a:tblGrid>
              <a:tr h="222288">
                <a:tc gridSpan="6"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45195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Częstość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Procent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Procent ważnych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ct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Procent skumulowany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13340">
                <a:tc rowSpan="4"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Ważne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ts val="7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l-PL" sz="5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3810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NIE</a:t>
                      </a:r>
                      <a:endParaRPr kumimoji="0" lang="pl-P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8101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65,4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65,8</a:t>
                      </a:r>
                      <a:endParaRPr kumimoji="0" 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65,8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51958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TAK w wysokości do 100 zł miesięcznie</a:t>
                      </a:r>
                      <a:endParaRPr kumimoji="0" lang="pl-P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3637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29,4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29,5</a:t>
                      </a:r>
                      <a:endParaRPr kumimoji="0" 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95,3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9057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TAK w wysokości powyżej 100 zł miesięcznie</a:t>
                      </a:r>
                      <a:endParaRPr kumimoji="0" lang="pl-P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581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4,7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4,7</a:t>
                      </a:r>
                      <a:endParaRPr kumimoji="0" 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100,0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3138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Ogółem</a:t>
                      </a:r>
                      <a:endParaRPr kumimoji="0" lang="pl-P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12319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99,5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100,0</a:t>
                      </a:r>
                      <a:endParaRPr kumimoji="0" lang="pl-PL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31385"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Braki danych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BD/ND/FALA</a:t>
                      </a:r>
                      <a:endParaRPr kumimoji="0" lang="pl-PL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68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,5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31385">
                <a:tc gridSpan="2">
                  <a:txBody>
                    <a:bodyPr/>
                    <a:lstStyle/>
                    <a:p>
                      <a:pPr marL="3810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Ogółem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12387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0" lvl="0" indent="0" algn="r" defTabSz="914400" rtl="0" eaLnBrk="1" fontAlgn="base" latinLnBrk="0" hangingPunct="1">
                        <a:lnSpc>
                          <a:spcPts val="16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100,0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  <a:endParaRPr kumimoji="0" lang="pl-PL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 </a:t>
                      </a:r>
                      <a:endParaRPr kumimoji="0" lang="pl-PL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6722" name="Rectangle 1"/>
          <p:cNvSpPr>
            <a:spLocks noChangeArrowheads="1"/>
          </p:cNvSpPr>
          <p:nvPr/>
        </p:nvSpPr>
        <p:spPr bwMode="auto">
          <a:xfrm>
            <a:off x="539750" y="989236"/>
            <a:ext cx="652743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 dirty="0">
              <a:latin typeface="Arial" charset="0"/>
            </a:endParaRPr>
          </a:p>
          <a:p>
            <a:pPr eaLnBrk="0" hangingPunct="0"/>
            <a:r>
              <a:rPr lang="pl-PL" dirty="0">
                <a:ea typeface="Calibri" pitchFamily="34" charset="0"/>
                <a:cs typeface="Times New Roman" pitchFamily="18" charset="0"/>
              </a:rPr>
              <a:t>2011</a:t>
            </a:r>
            <a:endParaRPr lang="pl-PL" dirty="0">
              <a:latin typeface="Arial" charset="0"/>
            </a:endParaRPr>
          </a:p>
          <a:p>
            <a:pPr eaLnBrk="0" hangingPunct="0"/>
            <a:endParaRPr lang="pl-PL" dirty="0">
              <a:latin typeface="Arial" charset="0"/>
            </a:endParaRPr>
          </a:p>
        </p:txBody>
      </p:sp>
      <p:sp>
        <p:nvSpPr>
          <p:cNvPr id="26723" name="pole tekstowe 4"/>
          <p:cNvSpPr txBox="1">
            <a:spLocks noChangeArrowheads="1"/>
          </p:cNvSpPr>
          <p:nvPr/>
        </p:nvSpPr>
        <p:spPr bwMode="auto">
          <a:xfrm>
            <a:off x="539750" y="3789363"/>
            <a:ext cx="863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pl-PL" dirty="0"/>
              <a:t>2013</a:t>
            </a:r>
          </a:p>
        </p:txBody>
      </p:sp>
      <p:sp>
        <p:nvSpPr>
          <p:cNvPr id="4" name="pole tekstowe 3"/>
          <p:cNvSpPr txBox="1"/>
          <p:nvPr/>
        </p:nvSpPr>
        <p:spPr>
          <a:xfrm>
            <a:off x="251520" y="188640"/>
            <a:ext cx="8712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 smtClean="0"/>
              <a:t>Gdyby dodatkowe ubezpieczenie zdrowotne gwarantowało poprawę dostępu do usług medycznych i ich jakości, to czy Pana(ni) gospodarstwo domowe byłoby gotowe wykupić takie ubezpieczenie?</a:t>
            </a:r>
            <a:endParaRPr lang="pl-PL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Wykres 2"/>
          <p:cNvGraphicFramePr/>
          <p:nvPr>
            <p:extLst>
              <p:ext uri="{D42A27DB-BD31-4B8C-83A1-F6EECF244321}">
                <p14:modId xmlns:p14="http://schemas.microsoft.com/office/powerpoint/2010/main" val="300347196"/>
              </p:ext>
            </p:extLst>
          </p:nvPr>
        </p:nvGraphicFramePr>
        <p:xfrm>
          <a:off x="395536" y="1576387"/>
          <a:ext cx="8280920" cy="43728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pole tekstowe 1"/>
          <p:cNvSpPr txBox="1"/>
          <p:nvPr/>
        </p:nvSpPr>
        <p:spPr>
          <a:xfrm>
            <a:off x="3059832" y="563488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/>
              <a:t>Kapitał społeczny</a:t>
            </a:r>
            <a:endParaRPr lang="pl-PL" sz="24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501197"/>
              </p:ext>
            </p:extLst>
          </p:nvPr>
        </p:nvGraphicFramePr>
        <p:xfrm>
          <a:off x="179512" y="1556792"/>
          <a:ext cx="8640961" cy="41724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51053"/>
                <a:gridCol w="765498"/>
                <a:gridCol w="765498"/>
                <a:gridCol w="764728"/>
                <a:gridCol w="764728"/>
                <a:gridCol w="764728"/>
                <a:gridCol w="764728"/>
              </a:tblGrid>
              <a:tr h="346371">
                <a:tc rowSpan="2">
                  <a:txBody>
                    <a:bodyPr/>
                    <a:lstStyle/>
                    <a:p>
                      <a:pPr marL="1079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</a:rPr>
                        <a:t>Kryterium bezrobocia</a:t>
                      </a:r>
                      <a:endParaRPr lang="pl-PL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gridSpan="5">
                  <a:txBody>
                    <a:bodyPr/>
                    <a:lstStyle/>
                    <a:p>
                      <a:pPr marL="1079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</a:rPr>
                        <a:t>Stopa bezrobocia </a:t>
                      </a:r>
                      <a:endParaRPr lang="pl-PL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07950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>
                          <a:effectLst/>
                        </a:rPr>
                        <a:t> </a:t>
                      </a:r>
                      <a:endParaRPr lang="pl-P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4637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400" dirty="0">
                          <a:effectLst/>
                        </a:rPr>
                        <a:t>2003</a:t>
                      </a: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400">
                          <a:effectLst/>
                        </a:rPr>
                        <a:t>2005</a:t>
                      </a:r>
                      <a:endParaRPr lang="pl-P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400">
                          <a:effectLst/>
                        </a:rPr>
                        <a:t>2007</a:t>
                      </a:r>
                      <a:endParaRPr lang="pl-P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400" dirty="0">
                          <a:effectLst/>
                        </a:rPr>
                        <a:t>2009</a:t>
                      </a: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400" dirty="0">
                          <a:effectLst/>
                        </a:rPr>
                        <a:t>2011</a:t>
                      </a: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R="71755" algn="ct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400" dirty="0">
                          <a:effectLst/>
                        </a:rPr>
                        <a:t>2013</a:t>
                      </a: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156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dirty="0">
                          <a:effectLst/>
                        </a:rPr>
                        <a:t>Rejestracja w urzędzie pracy</a:t>
                      </a: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600" dirty="0">
                          <a:effectLst/>
                        </a:rPr>
                        <a:t>19,6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600" dirty="0">
                          <a:effectLst/>
                        </a:rPr>
                        <a:t>17,6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600" dirty="0">
                          <a:effectLst/>
                        </a:rPr>
                        <a:t>12,5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effectLst/>
                        </a:rPr>
                        <a:t>9,9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effectLst/>
                        </a:rPr>
                        <a:t>10,9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l-PL" sz="1600" dirty="0" smtClean="0">
                          <a:effectLst/>
                        </a:rPr>
                        <a:t>13,9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156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dirty="0">
                          <a:effectLst/>
                        </a:rPr>
                        <a:t>Rejestracja + gotowość podjęcia pracy</a:t>
                      </a: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effectLst/>
                        </a:rPr>
                        <a:t>16,6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600" dirty="0">
                          <a:effectLst/>
                        </a:rPr>
                        <a:t>14,7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600" dirty="0">
                          <a:effectLst/>
                        </a:rPr>
                        <a:t>8,9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600" dirty="0">
                          <a:effectLst/>
                        </a:rPr>
                        <a:t>7,2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600" dirty="0">
                          <a:effectLst/>
                        </a:rPr>
                        <a:t>9,0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l-PL" sz="1600" dirty="0" smtClean="0">
                          <a:effectLst/>
                        </a:rPr>
                        <a:t>11,4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156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dirty="0">
                          <a:effectLst/>
                        </a:rPr>
                        <a:t>Rejestracja + gotowość podjęcia pracy + poszukiwanie pracy</a:t>
                      </a: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600" dirty="0">
                          <a:effectLst/>
                        </a:rPr>
                        <a:t>14,8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effectLst/>
                        </a:rPr>
                        <a:t>13,4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600" dirty="0">
                          <a:effectLst/>
                        </a:rPr>
                        <a:t>7,6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600" dirty="0">
                          <a:effectLst/>
                        </a:rPr>
                        <a:t>6,6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600" dirty="0">
                          <a:effectLst/>
                        </a:rPr>
                        <a:t>7,6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pl-PL" sz="1600" dirty="0" smtClean="0">
                          <a:effectLst/>
                        </a:rPr>
                        <a:t>8,9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14502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>
                          <a:effectLst/>
                        </a:rPr>
                        <a:t>Rejestracja + gotowość podjęcia pracy + poszukiwanie pracy + niepracowanie w pełnym wymiarze czasu + dochód osobisty netto miesięcznie mniejszy niż 1200 zł (w 2003 r. 800 zł, w 2005 r. 850 zł, w 2007 r. 900 zł, w 2009 950 zł, w 2011 1034 zł)</a:t>
                      </a:r>
                      <a:endParaRPr lang="pl-PL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600" dirty="0">
                          <a:effectLst/>
                        </a:rPr>
                        <a:t>13,5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600" dirty="0">
                          <a:effectLst/>
                        </a:rPr>
                        <a:t>11,9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600" dirty="0">
                          <a:effectLst/>
                        </a:rPr>
                        <a:t>6,5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600" dirty="0">
                          <a:effectLst/>
                        </a:rPr>
                        <a:t>5,1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600" dirty="0">
                          <a:effectLst/>
                        </a:rPr>
                        <a:t>6.5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 smtClean="0">
                          <a:effectLst/>
                        </a:rPr>
                        <a:t>8,6</a:t>
                      </a:r>
                      <a:endParaRPr lang="pl-PL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7143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400" dirty="0" smtClean="0">
                          <a:effectLst/>
                        </a:rPr>
                        <a:t>Łącznie z </a:t>
                      </a:r>
                      <a:r>
                        <a:rPr lang="pl-PL" sz="1400" dirty="0" smtClean="0">
                          <a:effectLst/>
                        </a:rPr>
                        <a:t>bezrobotnymi niezarejestrowanymi </a:t>
                      </a:r>
                      <a:r>
                        <a:rPr lang="pl-PL" sz="1400" dirty="0">
                          <a:effectLst/>
                        </a:rPr>
                        <a:t>(bierni zawodowo gotowi do podjęcia pracy i poszukujący pracy, N=278)</a:t>
                      </a:r>
                      <a:endParaRPr lang="pl-PL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effectLst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effectLst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600">
                          <a:effectLst/>
                        </a:rPr>
                        <a:t> </a:t>
                      </a:r>
                      <a:endParaRPr lang="pl-PL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600" dirty="0">
                          <a:effectLst/>
                        </a:rPr>
                        <a:t> 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600" dirty="0">
                          <a:effectLst/>
                        </a:rPr>
                        <a:t> </a:t>
                      </a:r>
                      <a:endParaRPr lang="pl-P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R="180340" algn="r"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pl-PL" sz="1600" b="1" dirty="0" smtClean="0">
                          <a:effectLst/>
                        </a:rPr>
                        <a:t>10,3</a:t>
                      </a:r>
                      <a:endParaRPr lang="pl-PL" sz="16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39552" y="531653"/>
            <a:ext cx="8208912" cy="923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215832" tIns="45720" rIns="9144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pl-PL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</a:rPr>
              <a:t>Odsetek bezrobotnych wśród osób aktywnych ekonomicznie według różnych kryteriów bezrobocia*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323528" y="5949280"/>
            <a:ext cx="828092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pl-PL" sz="1100" dirty="0">
                <a:ea typeface="Times New Roman" pitchFamily="18" charset="0"/>
              </a:rPr>
              <a:t>* Uwzględniono tylko te osoby, które wypełniły ankietę indywidualną, ponieważ jednym z kryteriów bezrobocia były dochody osobiste netto, o które nie pytano w kwestionariuszu gospodarstwa domowego; z tego też względu pominięto młodszych członków gospodarstw domowych.</a:t>
            </a:r>
            <a:endParaRPr lang="pl-PL" sz="1100" dirty="0"/>
          </a:p>
        </p:txBody>
      </p:sp>
    </p:spTree>
    <p:extLst>
      <p:ext uri="{BB962C8B-B14F-4D97-AF65-F5344CB8AC3E}">
        <p14:creationId xmlns:p14="http://schemas.microsoft.com/office/powerpoint/2010/main" val="290562514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8869827"/>
              </p:ext>
            </p:extLst>
          </p:nvPr>
        </p:nvGraphicFramePr>
        <p:xfrm>
          <a:off x="611557" y="2132858"/>
          <a:ext cx="8208914" cy="2282805"/>
        </p:xfrm>
        <a:graphic>
          <a:graphicData uri="http://schemas.openxmlformats.org/drawingml/2006/table">
            <a:tbl>
              <a:tblPr/>
              <a:tblGrid>
                <a:gridCol w="2110128"/>
                <a:gridCol w="1524697"/>
                <a:gridCol w="1522552"/>
                <a:gridCol w="1526841"/>
                <a:gridCol w="1524696"/>
              </a:tblGrid>
              <a:tr h="3261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Liczba woluminów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2013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2011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2009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2007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61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13,1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12,5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12,8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10,1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61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do 25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21,9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21,9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22,3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23,1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61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26-50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23,0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22,1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21,6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21,5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61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51-100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20,4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21,2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20,7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20,6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61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101-500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16,6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16,9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17,2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19,8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611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ponad 500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5,0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5,4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5,5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5,9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21" name="Rectangle 1"/>
          <p:cNvSpPr>
            <a:spLocks noChangeArrowheads="1"/>
          </p:cNvSpPr>
          <p:nvPr/>
        </p:nvSpPr>
        <p:spPr bwMode="auto">
          <a:xfrm>
            <a:off x="11469" y="768001"/>
            <a:ext cx="8448963" cy="738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215832" bIns="76176" anchor="ctr">
            <a:spAutoFit/>
          </a:bodyPr>
          <a:lstStyle/>
          <a:p>
            <a:pPr algn="ctr"/>
            <a:r>
              <a:rPr lang="pl-PL" sz="2000" dirty="0" smtClean="0">
                <a:latin typeface="+mj-lt"/>
                <a:ea typeface="Times New Roman" pitchFamily="18" charset="0"/>
              </a:rPr>
              <a:t>Odsetek </a:t>
            </a:r>
            <a:r>
              <a:rPr lang="pl-PL" sz="2000" dirty="0">
                <a:latin typeface="+mj-lt"/>
                <a:ea typeface="Times New Roman" pitchFamily="18" charset="0"/>
              </a:rPr>
              <a:t>gospodarstw domowych mających określoną wielkość księgozbioru w 2007, 2009, 2022 i 2013 r</a:t>
            </a:r>
            <a:r>
              <a:rPr lang="pl-PL" sz="2000" dirty="0" smtClean="0">
                <a:latin typeface="+mj-lt"/>
                <a:ea typeface="Times New Roman" pitchFamily="18" charset="0"/>
              </a:rPr>
              <a:t>.</a:t>
            </a:r>
            <a:endParaRPr lang="pl-PL" sz="2000" dirty="0">
              <a:latin typeface="+mj-lt"/>
              <a:ea typeface="Times New Roman" pitchFamily="18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395536" y="5253354"/>
            <a:ext cx="85209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pl-PL" sz="1600" dirty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47,7 proc. </a:t>
            </a:r>
            <a:r>
              <a:rPr lang="pl-PL" sz="1600" dirty="0" err="1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gd</a:t>
            </a:r>
            <a:r>
              <a:rPr lang="pl-PL" sz="1600" dirty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 zakupiło w ostatnim roku jakieś książki inne niż podręczniki i instrukcje, z tego 38,7 proc. mniej niż 5, 62 proc. mniej niż 10, 86,4 proc. mniej niż 20.</a:t>
            </a:r>
            <a:endParaRPr lang="pl-PL" sz="1600" dirty="0">
              <a:solidFill>
                <a:prstClr val="black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Wykres 1"/>
          <p:cNvGraphicFramePr/>
          <p:nvPr>
            <p:extLst>
              <p:ext uri="{D42A27DB-BD31-4B8C-83A1-F6EECF244321}">
                <p14:modId xmlns:p14="http://schemas.microsoft.com/office/powerpoint/2010/main" val="4285305156"/>
              </p:ext>
            </p:extLst>
          </p:nvPr>
        </p:nvGraphicFramePr>
        <p:xfrm>
          <a:off x="611560" y="906979"/>
          <a:ext cx="7344816" cy="56183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Prostokąt 3"/>
          <p:cNvSpPr/>
          <p:nvPr/>
        </p:nvSpPr>
        <p:spPr>
          <a:xfrm>
            <a:off x="107504" y="260648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dirty="0"/>
              <a:t>Czy ktokolwiek z członków gospodarstwa domowego musiał z powodu braku pieniędzy zrezygnować w ostatnim roku z: </a:t>
            </a:r>
            <a:r>
              <a:rPr lang="pl-PL" dirty="0" smtClean="0"/>
              <a:t>(dane </a:t>
            </a:r>
            <a:r>
              <a:rPr lang="pl-PL" dirty="0"/>
              <a:t>w procentach odpowiedzi) </a:t>
            </a:r>
          </a:p>
        </p:txBody>
      </p:sp>
    </p:spTree>
    <p:extLst>
      <p:ext uri="{BB962C8B-B14F-4D97-AF65-F5344CB8AC3E}">
        <p14:creationId xmlns:p14="http://schemas.microsoft.com/office/powerpoint/2010/main" val="119320197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Wykres 1"/>
          <p:cNvGraphicFramePr/>
          <p:nvPr>
            <p:extLst>
              <p:ext uri="{D42A27DB-BD31-4B8C-83A1-F6EECF244321}">
                <p14:modId xmlns:p14="http://schemas.microsoft.com/office/powerpoint/2010/main" val="571147313"/>
              </p:ext>
            </p:extLst>
          </p:nvPr>
        </p:nvGraphicFramePr>
        <p:xfrm>
          <a:off x="971600" y="692696"/>
          <a:ext cx="7488832" cy="5981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971600" y="260648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/>
              <a:t>Procent bardzo zadowolonych z miejscowości zamieszkania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409565319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107504" y="260648"/>
            <a:ext cx="9036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/>
              <a:t>Destynacje zamierzonej emigracji zarobkowej (2009 – 6,5%, 2011 – 6,9%, 2013 – 8%)</a:t>
            </a:r>
            <a:endParaRPr lang="pl-PL" sz="2000" dirty="0"/>
          </a:p>
        </p:txBody>
      </p:sp>
      <p:graphicFrame>
        <p:nvGraphicFramePr>
          <p:cNvPr id="4" name="Wykres 3"/>
          <p:cNvGraphicFramePr/>
          <p:nvPr>
            <p:extLst>
              <p:ext uri="{D42A27DB-BD31-4B8C-83A1-F6EECF244321}">
                <p14:modId xmlns:p14="http://schemas.microsoft.com/office/powerpoint/2010/main" val="1913109825"/>
              </p:ext>
            </p:extLst>
          </p:nvPr>
        </p:nvGraphicFramePr>
        <p:xfrm>
          <a:off x="1043608" y="908720"/>
          <a:ext cx="6840760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73267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Prostokąt 1"/>
          <p:cNvSpPr>
            <a:spLocks noChangeArrowheads="1"/>
          </p:cNvSpPr>
          <p:nvPr/>
        </p:nvSpPr>
        <p:spPr bwMode="auto">
          <a:xfrm>
            <a:off x="2700338" y="692150"/>
            <a:ext cx="403225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pl-PL" sz="3200" b="1">
                <a:ea typeface="Calibri" pitchFamily="34" charset="0"/>
                <a:cs typeface="Times New Roman" pitchFamily="18" charset="0"/>
              </a:rPr>
              <a:t>Rezerwa prokreacyjna </a:t>
            </a:r>
          </a:p>
        </p:txBody>
      </p:sp>
      <p:sp>
        <p:nvSpPr>
          <p:cNvPr id="3075" name="Prostokąt 2"/>
          <p:cNvSpPr>
            <a:spLocks noChangeArrowheads="1"/>
          </p:cNvSpPr>
          <p:nvPr/>
        </p:nvSpPr>
        <p:spPr bwMode="auto">
          <a:xfrm>
            <a:off x="395288" y="1557338"/>
            <a:ext cx="8065144" cy="941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2400" dirty="0">
                <a:ea typeface="Calibri" pitchFamily="34" charset="0"/>
                <a:cs typeface="Times New Roman" pitchFamily="18" charset="0"/>
              </a:rPr>
              <a:t>Rezerwa prokreacyjna to obywatele, którzy </a:t>
            </a:r>
            <a:r>
              <a:rPr lang="pl-PL" sz="2400" dirty="0" smtClean="0">
                <a:ea typeface="Calibri" pitchFamily="34" charset="0"/>
                <a:cs typeface="Times New Roman" pitchFamily="18" charset="0"/>
              </a:rPr>
              <a:t>nie mogą mieć, bądź rezygnują </a:t>
            </a:r>
            <a:r>
              <a:rPr lang="pl-PL" sz="2400" dirty="0">
                <a:ea typeface="Calibri" pitchFamily="34" charset="0"/>
                <a:cs typeface="Times New Roman" pitchFamily="18" charset="0"/>
              </a:rPr>
              <a:t>z pierwszego lub kolejnego dziecka</a:t>
            </a:r>
          </a:p>
        </p:txBody>
      </p:sp>
      <p:sp>
        <p:nvSpPr>
          <p:cNvPr id="3076" name="Prostokąt 3"/>
          <p:cNvSpPr>
            <a:spLocks noChangeArrowheads="1"/>
          </p:cNvSpPr>
          <p:nvPr/>
        </p:nvSpPr>
        <p:spPr bwMode="auto">
          <a:xfrm>
            <a:off x="395288" y="2708275"/>
            <a:ext cx="8208962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2000" dirty="0">
                <a:ea typeface="Calibri" pitchFamily="34" charset="0"/>
                <a:cs typeface="Times New Roman" pitchFamily="18" charset="0"/>
              </a:rPr>
              <a:t>Rezerwa prokreacyjna stanowi 9,5 proc. populacji w wieku 16+ lat, </a:t>
            </a:r>
            <a:r>
              <a:rPr lang="pl-PL" sz="2000" dirty="0" smtClean="0">
                <a:ea typeface="Calibri" pitchFamily="34" charset="0"/>
                <a:cs typeface="Times New Roman" pitchFamily="18" charset="0"/>
              </a:rPr>
              <a:t>więcej </a:t>
            </a:r>
            <a:r>
              <a:rPr lang="pl-PL" sz="2000" dirty="0">
                <a:ea typeface="Calibri" pitchFamily="34" charset="0"/>
                <a:cs typeface="Times New Roman" pitchFamily="18" charset="0"/>
              </a:rPr>
              <a:t>wśród kobiet (10,1 proc.) niż mężczyzn (8,8 proc.), najwięcej w grupie wieku 25-34 lata (23 proc.), następnie 35-44 lata (</a:t>
            </a:r>
            <a:r>
              <a:rPr lang="pl-PL" sz="2000" dirty="0" smtClean="0">
                <a:ea typeface="Calibri" pitchFamily="34" charset="0"/>
                <a:cs typeface="Times New Roman" pitchFamily="18" charset="0"/>
              </a:rPr>
              <a:t>16,3 proc.) </a:t>
            </a:r>
            <a:r>
              <a:rPr lang="pl-PL" sz="2000" dirty="0">
                <a:ea typeface="Calibri" pitchFamily="34" charset="0"/>
                <a:cs typeface="Times New Roman" pitchFamily="18" charset="0"/>
              </a:rPr>
              <a:t>i najmłodszych (16-24 lata – 7,1 proc.). Wraz z wielkością miejscowości zamieszania rośnie udział rezerwy prokreacyjnej (wieś – 6,6 proc., miasta &gt; 500 tys. – 15 proc.)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Wykres 1"/>
          <p:cNvGraphicFramePr/>
          <p:nvPr>
            <p:extLst>
              <p:ext uri="{D42A27DB-BD31-4B8C-83A1-F6EECF244321}">
                <p14:modId xmlns:p14="http://schemas.microsoft.com/office/powerpoint/2010/main" val="3447720553"/>
              </p:ext>
            </p:extLst>
          </p:nvPr>
        </p:nvGraphicFramePr>
        <p:xfrm>
          <a:off x="323528" y="1916832"/>
          <a:ext cx="8424936" cy="35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pole tekstowe 2"/>
          <p:cNvSpPr txBox="1"/>
          <p:nvPr/>
        </p:nvSpPr>
        <p:spPr>
          <a:xfrm>
            <a:off x="179512" y="620688"/>
            <a:ext cx="8568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/>
              <a:t>Struktura wykształcenia osób zamierzających emigrować do pracy</a:t>
            </a:r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395692025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le tekstowe 2"/>
          <p:cNvSpPr txBox="1"/>
          <p:nvPr/>
        </p:nvSpPr>
        <p:spPr>
          <a:xfrm>
            <a:off x="107504" y="260648"/>
            <a:ext cx="903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prstClr val="black"/>
                </a:solidFill>
              </a:rPr>
              <a:t>Kraje odbytej emigracji zarobkowej (2009 4 lata – 4,5%, 2011 4 lata – 3,8%, 2013  2 lata – 2,5%)</a:t>
            </a:r>
            <a:endParaRPr lang="pl-PL" dirty="0">
              <a:solidFill>
                <a:prstClr val="black"/>
              </a:solidFill>
            </a:endParaRPr>
          </a:p>
        </p:txBody>
      </p:sp>
      <p:graphicFrame>
        <p:nvGraphicFramePr>
          <p:cNvPr id="4" name="Wykres 3"/>
          <p:cNvGraphicFramePr/>
          <p:nvPr>
            <p:extLst>
              <p:ext uri="{D42A27DB-BD31-4B8C-83A1-F6EECF244321}">
                <p14:modId xmlns:p14="http://schemas.microsoft.com/office/powerpoint/2010/main" val="1285368338"/>
              </p:ext>
            </p:extLst>
          </p:nvPr>
        </p:nvGraphicFramePr>
        <p:xfrm>
          <a:off x="1043608" y="629980"/>
          <a:ext cx="6840760" cy="6111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2113217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7279137"/>
              </p:ext>
            </p:extLst>
          </p:nvPr>
        </p:nvGraphicFramePr>
        <p:xfrm>
          <a:off x="1331640" y="802335"/>
          <a:ext cx="6144260" cy="5663382"/>
        </p:xfrm>
        <a:graphic>
          <a:graphicData uri="http://schemas.openxmlformats.org/drawingml/2006/table">
            <a:tbl>
              <a:tblPr/>
              <a:tblGrid>
                <a:gridCol w="1471930"/>
                <a:gridCol w="1471930"/>
                <a:gridCol w="685800"/>
                <a:gridCol w="685800"/>
                <a:gridCol w="914400"/>
                <a:gridCol w="914400"/>
              </a:tblGrid>
              <a:tr h="32004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Częstość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Procent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Procent ważnych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Procent skumulowany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20040">
                <a:tc rowSpan="9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Ważne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Prawo i Sprawiedliwość (Jarosław Kaczyński)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3407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12,9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35,5</a:t>
                      </a:r>
                      <a:endParaRPr lang="pl-PL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35,5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6609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pl-PL" sz="110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Polskie Stronnictwo Ludowe (Janusz Piechociński)</a:t>
                      </a:r>
                      <a:endParaRPr lang="pl-PL" sz="1100" dirty="0">
                        <a:effectLst/>
                        <a:latin typeface="Calibri"/>
                      </a:endParaRPr>
                    </a:p>
                  </a:txBody>
                  <a:tcPr marL="59055" marR="59055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715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2,7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7,4</a:t>
                      </a:r>
                      <a:endParaRPr lang="pl-PL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43,0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6609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pl-PL" sz="110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Sojusz Lewicy Demokratycznej (Leszek </a:t>
                      </a:r>
                      <a:r>
                        <a:rPr lang="pl-PL" sz="110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MIller</a:t>
                      </a:r>
                      <a:r>
                        <a:rPr lang="pl-PL" sz="110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)</a:t>
                      </a:r>
                      <a:endParaRPr lang="pl-PL" sz="1100" dirty="0">
                        <a:effectLst/>
                        <a:latin typeface="Calibri"/>
                      </a:endParaRPr>
                    </a:p>
                  </a:txBody>
                  <a:tcPr marL="59055" marR="59055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925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3,5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9,6</a:t>
                      </a:r>
                      <a:endParaRPr lang="pl-PL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52,6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6609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Polska Jest Najważniejsza (Paweł Kowal)</a:t>
                      </a:r>
                      <a:endParaRPr lang="pl-PL" sz="1100">
                        <a:effectLst/>
                        <a:latin typeface="Calibri"/>
                      </a:endParaRPr>
                    </a:p>
                  </a:txBody>
                  <a:tcPr marL="59055" marR="59055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118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,4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1,2</a:t>
                      </a:r>
                      <a:endParaRPr lang="pl-PL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53,8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2004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Solidarna Polska (Zbigniew Ziobro)</a:t>
                      </a:r>
                      <a:endParaRPr lang="pl-PL" sz="1100">
                        <a:effectLst/>
                        <a:latin typeface="Calibri"/>
                      </a:endParaRPr>
                    </a:p>
                  </a:txBody>
                  <a:tcPr marL="59055" marR="59055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225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,9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2,3</a:t>
                      </a:r>
                      <a:endParaRPr lang="pl-PL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56,2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2004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Ruch Palikota (Janusz Palikot)</a:t>
                      </a:r>
                      <a:endParaRPr lang="pl-PL" sz="1100">
                        <a:effectLst/>
                        <a:latin typeface="Calibri"/>
                      </a:endParaRPr>
                    </a:p>
                  </a:txBody>
                  <a:tcPr marL="59055" marR="59055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682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2,6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7,1</a:t>
                      </a:r>
                      <a:endParaRPr lang="pl-PL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63,3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2004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Platforma Obywatelska (Donald Tusk)</a:t>
                      </a:r>
                      <a:endParaRPr lang="pl-PL" sz="1100">
                        <a:effectLst/>
                        <a:latin typeface="Calibri"/>
                      </a:endParaRPr>
                    </a:p>
                  </a:txBody>
                  <a:tcPr marL="59055" marR="59055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3243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12,3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33,8</a:t>
                      </a:r>
                      <a:endParaRPr lang="pl-PL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97,1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335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Inna</a:t>
                      </a:r>
                      <a:endParaRPr lang="pl-PL" sz="1100">
                        <a:effectLst/>
                        <a:latin typeface="Calibri"/>
                      </a:endParaRPr>
                    </a:p>
                  </a:txBody>
                  <a:tcPr marL="59055" marR="59055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280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1,1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2,9</a:t>
                      </a:r>
                      <a:endParaRPr lang="pl-PL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100,0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335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Ogółem</a:t>
                      </a:r>
                      <a:endParaRPr lang="pl-PL" sz="1100">
                        <a:effectLst/>
                        <a:latin typeface="Calibri"/>
                      </a:endParaRPr>
                    </a:p>
                  </a:txBody>
                  <a:tcPr marL="59055" marR="59055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9595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36,4</a:t>
                      </a:r>
                      <a:endParaRPr lang="pl-PL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100,0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3355"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Braki danych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Żadna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12784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48,5</a:t>
                      </a:r>
                      <a:endParaRPr lang="pl-PL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335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Trudno powiedzieć</a:t>
                      </a:r>
                      <a:endParaRPr lang="pl-PL" sz="1100">
                        <a:effectLst/>
                        <a:latin typeface="Calibri"/>
                      </a:endParaRPr>
                    </a:p>
                  </a:txBody>
                  <a:tcPr marL="59055" marR="59055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3770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2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14,3</a:t>
                      </a:r>
                      <a:endParaRPr lang="pl-PL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335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Systemowe braki danych</a:t>
                      </a:r>
                      <a:endParaRPr lang="pl-PL" sz="1100">
                        <a:effectLst/>
                        <a:latin typeface="Calibri"/>
                      </a:endParaRPr>
                    </a:p>
                  </a:txBody>
                  <a:tcPr marL="59055" marR="59055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205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,8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3355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Ogółem</a:t>
                      </a:r>
                      <a:endParaRPr lang="pl-PL" sz="1100">
                        <a:effectLst/>
                        <a:latin typeface="Calibri"/>
                      </a:endParaRPr>
                    </a:p>
                  </a:txBody>
                  <a:tcPr marL="59055" marR="59055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16758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63,6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73355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Ogółem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26353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100,0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 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055" marR="5905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Prostokąt 2"/>
          <p:cNvSpPr/>
          <p:nvPr/>
        </p:nvSpPr>
        <p:spPr>
          <a:xfrm>
            <a:off x="1259632" y="116632"/>
            <a:ext cx="6480720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2606040" algn="ctr"/>
              </a:tabLst>
            </a:pPr>
            <a:r>
              <a:rPr lang="pl-PL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Która </a:t>
            </a:r>
            <a:r>
              <a:rPr lang="pl-PL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partia polityczna jest </a:t>
            </a:r>
            <a:r>
              <a:rPr lang="pl-PL" dirty="0" smtClean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Panu/i najbliższa</a:t>
            </a:r>
            <a:r>
              <a:rPr lang="pl-PL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?</a:t>
            </a:r>
            <a:endParaRPr lang="pl-PL" sz="28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2606040" algn="ctr"/>
              </a:tabLst>
            </a:pPr>
            <a:r>
              <a:rPr lang="pl-PL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 </a:t>
            </a:r>
            <a:endParaRPr lang="pl-PL" sz="2800" dirty="0">
              <a:effectLst/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Obraz 295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793" y="1347366"/>
            <a:ext cx="6773863" cy="5157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Pole tekstowe 30"/>
          <p:cNvSpPr txBox="1">
            <a:spLocks noChangeArrowheads="1"/>
          </p:cNvSpPr>
          <p:nvPr/>
        </p:nvSpPr>
        <p:spPr bwMode="auto">
          <a:xfrm>
            <a:off x="4929187" y="2336800"/>
            <a:ext cx="409575" cy="266700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100">
                <a:ea typeface="Calibri" pitchFamily="34" charset="0"/>
                <a:cs typeface="Times New Roman" pitchFamily="18" charset="0"/>
              </a:rPr>
              <a:t>9,5</a:t>
            </a:r>
          </a:p>
        </p:txBody>
      </p:sp>
      <p:sp>
        <p:nvSpPr>
          <p:cNvPr id="33796" name="Pole tekstowe 31"/>
          <p:cNvSpPr txBox="1">
            <a:spLocks noChangeArrowheads="1"/>
          </p:cNvSpPr>
          <p:nvPr/>
        </p:nvSpPr>
        <p:spPr bwMode="auto">
          <a:xfrm>
            <a:off x="3609975" y="4848003"/>
            <a:ext cx="409575" cy="266700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100" dirty="0">
                <a:ea typeface="Calibri" pitchFamily="34" charset="0"/>
                <a:cs typeface="Times New Roman" pitchFamily="18" charset="0"/>
              </a:rPr>
              <a:t>-3,8</a:t>
            </a:r>
          </a:p>
        </p:txBody>
      </p:sp>
      <p:sp>
        <p:nvSpPr>
          <p:cNvPr id="33797" name="Pole tekstowe 2944"/>
          <p:cNvSpPr txBox="1">
            <a:spLocks noChangeArrowheads="1"/>
          </p:cNvSpPr>
          <p:nvPr/>
        </p:nvSpPr>
        <p:spPr bwMode="auto">
          <a:xfrm>
            <a:off x="2938462" y="4456501"/>
            <a:ext cx="409575" cy="266700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100">
                <a:ea typeface="Calibri" pitchFamily="34" charset="0"/>
                <a:cs typeface="Times New Roman" pitchFamily="18" charset="0"/>
              </a:rPr>
              <a:t>14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100">
                <a:ea typeface="Calibri" pitchFamily="34" charset="0"/>
                <a:cs typeface="Times New Roman" pitchFamily="18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100">
                <a:ea typeface="Calibri" pitchFamily="34" charset="0"/>
                <a:cs typeface="Times New Roman" pitchFamily="18" charset="0"/>
              </a:rPr>
              <a:t>50,3</a:t>
            </a:r>
          </a:p>
        </p:txBody>
      </p:sp>
      <p:sp>
        <p:nvSpPr>
          <p:cNvPr id="33798" name="Pole tekstowe 2945"/>
          <p:cNvSpPr txBox="1">
            <a:spLocks noChangeArrowheads="1"/>
          </p:cNvSpPr>
          <p:nvPr/>
        </p:nvSpPr>
        <p:spPr bwMode="auto">
          <a:xfrm>
            <a:off x="2519362" y="2240329"/>
            <a:ext cx="409575" cy="266700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100" dirty="0">
                <a:ea typeface="Calibri" pitchFamily="34" charset="0"/>
                <a:cs typeface="Times New Roman" pitchFamily="18" charset="0"/>
              </a:rPr>
              <a:t>12</a:t>
            </a:r>
          </a:p>
        </p:txBody>
      </p:sp>
      <p:sp>
        <p:nvSpPr>
          <p:cNvPr id="33799" name="Pole tekstowe 2946"/>
          <p:cNvSpPr txBox="1">
            <a:spLocks noChangeArrowheads="1"/>
          </p:cNvSpPr>
          <p:nvPr/>
        </p:nvSpPr>
        <p:spPr bwMode="auto">
          <a:xfrm>
            <a:off x="2300288" y="3508375"/>
            <a:ext cx="409575" cy="266700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100">
                <a:ea typeface="Calibri" pitchFamily="34" charset="0"/>
                <a:cs typeface="Times New Roman" pitchFamily="18" charset="0"/>
              </a:rPr>
              <a:t>0,7</a:t>
            </a:r>
          </a:p>
        </p:txBody>
      </p:sp>
      <p:sp>
        <p:nvSpPr>
          <p:cNvPr id="33800" name="Pole tekstowe 2947"/>
          <p:cNvSpPr txBox="1">
            <a:spLocks noChangeArrowheads="1"/>
          </p:cNvSpPr>
          <p:nvPr/>
        </p:nvSpPr>
        <p:spPr bwMode="auto">
          <a:xfrm>
            <a:off x="5940152" y="5517232"/>
            <a:ext cx="409575" cy="266700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100" dirty="0">
                <a:ea typeface="Calibri" pitchFamily="34" charset="0"/>
                <a:cs typeface="Times New Roman" pitchFamily="18" charset="0"/>
              </a:rPr>
              <a:t>-43</a:t>
            </a:r>
          </a:p>
        </p:txBody>
      </p:sp>
      <p:sp>
        <p:nvSpPr>
          <p:cNvPr id="33801" name="Pole tekstowe 2948"/>
          <p:cNvSpPr txBox="1">
            <a:spLocks noChangeArrowheads="1"/>
          </p:cNvSpPr>
          <p:nvPr/>
        </p:nvSpPr>
        <p:spPr bwMode="auto">
          <a:xfrm>
            <a:off x="5940152" y="4482634"/>
            <a:ext cx="523875" cy="266700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100" dirty="0">
                <a:ea typeface="Calibri" pitchFamily="34" charset="0"/>
                <a:cs typeface="Times New Roman" pitchFamily="18" charset="0"/>
              </a:rPr>
              <a:t>-20,3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100" dirty="0">
                <a:ea typeface="Calibri" pitchFamily="34" charset="0"/>
                <a:cs typeface="Times New Roman" pitchFamily="18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pl-PL" sz="1100" dirty="0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3802" name="Pole tekstowe 2949"/>
          <p:cNvSpPr txBox="1">
            <a:spLocks noChangeArrowheads="1"/>
          </p:cNvSpPr>
          <p:nvPr/>
        </p:nvSpPr>
        <p:spPr bwMode="auto">
          <a:xfrm>
            <a:off x="5019888" y="4723201"/>
            <a:ext cx="409575" cy="266700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100" dirty="0">
                <a:ea typeface="Calibri" pitchFamily="34" charset="0"/>
                <a:cs typeface="Times New Roman" pitchFamily="18" charset="0"/>
              </a:rPr>
              <a:t>-28</a:t>
            </a:r>
          </a:p>
        </p:txBody>
      </p:sp>
      <p:sp>
        <p:nvSpPr>
          <p:cNvPr id="33803" name="Pole tekstowe 2950"/>
          <p:cNvSpPr txBox="1">
            <a:spLocks noChangeArrowheads="1"/>
          </p:cNvSpPr>
          <p:nvPr/>
        </p:nvSpPr>
        <p:spPr bwMode="auto">
          <a:xfrm>
            <a:off x="4657725" y="5517232"/>
            <a:ext cx="542925" cy="266700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100" dirty="0">
                <a:ea typeface="Calibri" pitchFamily="34" charset="0"/>
                <a:cs typeface="Times New Roman" pitchFamily="18" charset="0"/>
              </a:rPr>
              <a:t>-10,9</a:t>
            </a:r>
          </a:p>
        </p:txBody>
      </p:sp>
      <p:sp>
        <p:nvSpPr>
          <p:cNvPr id="33804" name="Pole tekstowe 2951"/>
          <p:cNvSpPr txBox="1">
            <a:spLocks noChangeArrowheads="1"/>
          </p:cNvSpPr>
          <p:nvPr/>
        </p:nvSpPr>
        <p:spPr bwMode="auto">
          <a:xfrm>
            <a:off x="4162425" y="4981375"/>
            <a:ext cx="409575" cy="266700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100" dirty="0">
                <a:ea typeface="Calibri" pitchFamily="34" charset="0"/>
                <a:cs typeface="Times New Roman" pitchFamily="18" charset="0"/>
              </a:rPr>
              <a:t>12</a:t>
            </a:r>
          </a:p>
        </p:txBody>
      </p:sp>
      <p:sp>
        <p:nvSpPr>
          <p:cNvPr id="33805" name="Pole tekstowe 2952"/>
          <p:cNvSpPr txBox="1">
            <a:spLocks noChangeArrowheads="1"/>
          </p:cNvSpPr>
          <p:nvPr/>
        </p:nvSpPr>
        <p:spPr bwMode="auto">
          <a:xfrm>
            <a:off x="5205626" y="3521808"/>
            <a:ext cx="409575" cy="266700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100" dirty="0">
                <a:ea typeface="Calibri" pitchFamily="34" charset="0"/>
                <a:cs typeface="Times New Roman" pitchFamily="18" charset="0"/>
              </a:rPr>
              <a:t>-3.6</a:t>
            </a:r>
          </a:p>
        </p:txBody>
      </p:sp>
      <p:sp>
        <p:nvSpPr>
          <p:cNvPr id="33806" name="Pole tekstowe 2953"/>
          <p:cNvSpPr txBox="1">
            <a:spLocks noChangeArrowheads="1"/>
          </p:cNvSpPr>
          <p:nvPr/>
        </p:nvSpPr>
        <p:spPr bwMode="auto">
          <a:xfrm>
            <a:off x="4367212" y="4079387"/>
            <a:ext cx="409575" cy="266700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100" dirty="0">
                <a:ea typeface="Calibri" pitchFamily="34" charset="0"/>
                <a:cs typeface="Times New Roman" pitchFamily="18" charset="0"/>
              </a:rPr>
              <a:t>-3</a:t>
            </a:r>
          </a:p>
        </p:txBody>
      </p:sp>
      <p:sp>
        <p:nvSpPr>
          <p:cNvPr id="33807" name="Pole tekstowe 2954"/>
          <p:cNvSpPr txBox="1">
            <a:spLocks noChangeArrowheads="1"/>
          </p:cNvSpPr>
          <p:nvPr/>
        </p:nvSpPr>
        <p:spPr bwMode="auto">
          <a:xfrm>
            <a:off x="3609975" y="1973629"/>
            <a:ext cx="523875" cy="266700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100">
                <a:ea typeface="Calibri" pitchFamily="34" charset="0"/>
                <a:cs typeface="Times New Roman" pitchFamily="18" charset="0"/>
              </a:rPr>
              <a:t>17,2</a:t>
            </a:r>
          </a:p>
        </p:txBody>
      </p:sp>
      <p:sp>
        <p:nvSpPr>
          <p:cNvPr id="33808" name="Pole tekstowe 2955"/>
          <p:cNvSpPr txBox="1">
            <a:spLocks noChangeArrowheads="1"/>
          </p:cNvSpPr>
          <p:nvPr/>
        </p:nvSpPr>
        <p:spPr bwMode="auto">
          <a:xfrm>
            <a:off x="3871912" y="2904881"/>
            <a:ext cx="409575" cy="266700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100" dirty="0">
                <a:ea typeface="Calibri" pitchFamily="34" charset="0"/>
                <a:cs typeface="Times New Roman" pitchFamily="18" charset="0"/>
              </a:rPr>
              <a:t>-6,5</a:t>
            </a:r>
          </a:p>
        </p:txBody>
      </p:sp>
      <p:sp>
        <p:nvSpPr>
          <p:cNvPr id="33809" name="Pole tekstowe 2956"/>
          <p:cNvSpPr txBox="1">
            <a:spLocks noChangeArrowheads="1"/>
          </p:cNvSpPr>
          <p:nvPr/>
        </p:nvSpPr>
        <p:spPr bwMode="auto">
          <a:xfrm>
            <a:off x="3086100" y="3508375"/>
            <a:ext cx="523875" cy="266700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100" dirty="0">
                <a:ea typeface="Calibri" pitchFamily="34" charset="0"/>
                <a:cs typeface="Times New Roman" pitchFamily="18" charset="0"/>
              </a:rPr>
              <a:t>11,7</a:t>
            </a:r>
          </a:p>
        </p:txBody>
      </p:sp>
      <p:sp>
        <p:nvSpPr>
          <p:cNvPr id="33810" name="Pole tekstowe 2958"/>
          <p:cNvSpPr txBox="1">
            <a:spLocks noChangeArrowheads="1"/>
          </p:cNvSpPr>
          <p:nvPr/>
        </p:nvSpPr>
        <p:spPr bwMode="auto">
          <a:xfrm>
            <a:off x="6144939" y="2721098"/>
            <a:ext cx="409575" cy="266700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100">
                <a:ea typeface="Calibri" pitchFamily="34" charset="0"/>
                <a:cs typeface="Times New Roman" pitchFamily="18" charset="0"/>
              </a:rPr>
              <a:t>-19</a:t>
            </a:r>
          </a:p>
        </p:txBody>
      </p:sp>
      <p:sp>
        <p:nvSpPr>
          <p:cNvPr id="33811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>
              <a:latin typeface="Arial" charset="0"/>
            </a:endParaRPr>
          </a:p>
        </p:txBody>
      </p:sp>
      <p:sp>
        <p:nvSpPr>
          <p:cNvPr id="33812" name="Rectangle 3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/>
          </a:p>
        </p:txBody>
      </p:sp>
      <p:sp>
        <p:nvSpPr>
          <p:cNvPr id="33813" name="Rectangle 36"/>
          <p:cNvSpPr>
            <a:spLocks noChangeArrowheads="1"/>
          </p:cNvSpPr>
          <p:nvPr/>
        </p:nvSpPr>
        <p:spPr bwMode="auto">
          <a:xfrm>
            <a:off x="100136" y="178429"/>
            <a:ext cx="8943727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pl-PL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Procentowa przewaga sympatyk</a:t>
            </a:r>
            <a:r>
              <a:rPr lang="pl-PL" sz="2000" dirty="0">
                <a:ea typeface="Calibri" pitchFamily="34" charset="0"/>
                <a:cs typeface="Times New Roman" pitchFamily="18" charset="0"/>
              </a:rPr>
              <a:t>ó</a:t>
            </a:r>
            <a:r>
              <a:rPr lang="pl-PL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 PO nad sympatykami PiS (+) i sympatyk</a:t>
            </a:r>
            <a:r>
              <a:rPr lang="pl-PL" sz="2000" dirty="0">
                <a:ea typeface="Calibri" pitchFamily="34" charset="0"/>
                <a:cs typeface="Times New Roman" pitchFamily="18" charset="0"/>
              </a:rPr>
              <a:t>ó</a:t>
            </a:r>
            <a:r>
              <a:rPr lang="pl-PL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 PiS nad sympatykami PO (-) wśr</a:t>
            </a:r>
            <a:r>
              <a:rPr lang="pl-PL" sz="2000" dirty="0">
                <a:ea typeface="Calibri" pitchFamily="34" charset="0"/>
                <a:cs typeface="Times New Roman" pitchFamily="18" charset="0"/>
              </a:rPr>
              <a:t>ó</a:t>
            </a:r>
            <a:r>
              <a:rPr lang="pl-PL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 os</a:t>
            </a:r>
            <a:r>
              <a:rPr lang="pl-PL" sz="2000" dirty="0">
                <a:ea typeface="Calibri" pitchFamily="34" charset="0"/>
                <a:cs typeface="Times New Roman" pitchFamily="18" charset="0"/>
              </a:rPr>
              <a:t>ó</a:t>
            </a:r>
            <a:r>
              <a:rPr lang="pl-PL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b, kt</a:t>
            </a:r>
            <a:r>
              <a:rPr lang="pl-PL" sz="2000" dirty="0">
                <a:ea typeface="Calibri" pitchFamily="34" charset="0"/>
                <a:cs typeface="Times New Roman" pitchFamily="18" charset="0"/>
              </a:rPr>
              <a:t>ó</a:t>
            </a:r>
            <a:r>
              <a:rPr lang="pl-PL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re mają jakiekolwiek sympatie partyjne w 2013 r. (og</a:t>
            </a:r>
            <a:r>
              <a:rPr lang="pl-PL" sz="2000" dirty="0">
                <a:ea typeface="Calibri" pitchFamily="34" charset="0"/>
                <a:cs typeface="Times New Roman" pitchFamily="18" charset="0"/>
              </a:rPr>
              <a:t>ó</a:t>
            </a:r>
            <a:r>
              <a:rPr lang="pl-PL" sz="20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łem -1,7)</a:t>
            </a:r>
            <a:endParaRPr lang="pl-PL" sz="2000" dirty="0">
              <a:latin typeface="Arial" charset="0"/>
              <a:ea typeface="Calibri" pitchFamily="34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>
              <a:latin typeface="Arial" charset="0"/>
            </a:endParaRPr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2051720" y="389856"/>
            <a:ext cx="424327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sz="2400" dirty="0">
                <a:solidFill>
                  <a:srgbClr val="000000"/>
                </a:solidFill>
                <a:latin typeface="+mj-lt"/>
                <a:ea typeface="Calibri" pitchFamily="34" charset="0"/>
              </a:rPr>
              <a:t>Przyczyny katastrofy smoleńskiej</a:t>
            </a:r>
            <a:endParaRPr lang="pl-PL" sz="2400" dirty="0">
              <a:latin typeface="+mj-lt"/>
              <a:ea typeface="Calibri" pitchFamily="34" charset="0"/>
            </a:endParaRPr>
          </a:p>
        </p:txBody>
      </p:sp>
      <p:graphicFrame>
        <p:nvGraphicFramePr>
          <p:cNvPr id="5" name="Wykres 4"/>
          <p:cNvGraphicFramePr/>
          <p:nvPr>
            <p:extLst>
              <p:ext uri="{D42A27DB-BD31-4B8C-83A1-F6EECF244321}">
                <p14:modId xmlns:p14="http://schemas.microsoft.com/office/powerpoint/2010/main" val="3979650021"/>
              </p:ext>
            </p:extLst>
          </p:nvPr>
        </p:nvGraphicFramePr>
        <p:xfrm>
          <a:off x="179512" y="1504950"/>
          <a:ext cx="8496944" cy="4516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>
              <a:latin typeface="Arial" charset="0"/>
            </a:endParaRPr>
          </a:p>
        </p:txBody>
      </p:sp>
      <p:graphicFrame>
        <p:nvGraphicFramePr>
          <p:cNvPr id="3" name="Wykres 2"/>
          <p:cNvGraphicFramePr/>
          <p:nvPr>
            <p:extLst>
              <p:ext uri="{D42A27DB-BD31-4B8C-83A1-F6EECF244321}">
                <p14:modId xmlns:p14="http://schemas.microsoft.com/office/powerpoint/2010/main" val="1786103983"/>
              </p:ext>
            </p:extLst>
          </p:nvPr>
        </p:nvGraphicFramePr>
        <p:xfrm>
          <a:off x="611560" y="1628800"/>
          <a:ext cx="8280920" cy="4568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244" name="Rectangle 3"/>
          <p:cNvSpPr>
            <a:spLocks noChangeArrowheads="1"/>
          </p:cNvSpPr>
          <p:nvPr/>
        </p:nvSpPr>
        <p:spPr bwMode="auto">
          <a:xfrm>
            <a:off x="395288" y="404883"/>
            <a:ext cx="849719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algn="ctr"/>
            <a:r>
              <a:rPr lang="pl-PL" sz="2000" dirty="0">
                <a:solidFill>
                  <a:srgbClr val="000000"/>
                </a:solidFill>
                <a:latin typeface="Arial" charset="0"/>
              </a:rPr>
              <a:t> Częstość wskazań </a:t>
            </a:r>
            <a:r>
              <a:rPr lang="pl-PL" sz="2000" dirty="0" smtClean="0">
                <a:solidFill>
                  <a:srgbClr val="000000"/>
                </a:solidFill>
                <a:latin typeface="Arial" charset="0"/>
              </a:rPr>
              <a:t>w procentach na </a:t>
            </a:r>
            <a:r>
              <a:rPr lang="pl-PL" sz="2000" dirty="0">
                <a:solidFill>
                  <a:srgbClr val="000000"/>
                </a:solidFill>
                <a:latin typeface="Arial" charset="0"/>
              </a:rPr>
              <a:t>zamach jako przyczynę katastrofy smoleńskiej w przekroju zwolenników  różnych partii politycznych</a:t>
            </a:r>
            <a:endParaRPr lang="pl-PL" sz="2000" dirty="0">
              <a:latin typeface="Arial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Wykres 4"/>
          <p:cNvGraphicFramePr/>
          <p:nvPr>
            <p:extLst>
              <p:ext uri="{D42A27DB-BD31-4B8C-83A1-F6EECF244321}">
                <p14:modId xmlns:p14="http://schemas.microsoft.com/office/powerpoint/2010/main" val="997691521"/>
              </p:ext>
            </p:extLst>
          </p:nvPr>
        </p:nvGraphicFramePr>
        <p:xfrm>
          <a:off x="1238250" y="1638300"/>
          <a:ext cx="6667500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pole tekstowe 5"/>
          <p:cNvSpPr txBox="1"/>
          <p:nvPr/>
        </p:nvSpPr>
        <p:spPr>
          <a:xfrm>
            <a:off x="2627784" y="692696"/>
            <a:ext cx="37444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/>
              <a:t>Ocena reform po 1989 r.</a:t>
            </a:r>
            <a:endParaRPr lang="pl-PL" sz="2400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3284372"/>
              </p:ext>
            </p:extLst>
          </p:nvPr>
        </p:nvGraphicFramePr>
        <p:xfrm>
          <a:off x="1306666" y="1526382"/>
          <a:ext cx="6530667" cy="4932338"/>
        </p:xfrm>
        <a:graphic>
          <a:graphicData uri="http://schemas.openxmlformats.org/drawingml/2006/table">
            <a:tbl>
              <a:tblPr/>
              <a:tblGrid>
                <a:gridCol w="1548420"/>
                <a:gridCol w="1548420"/>
                <a:gridCol w="928560"/>
                <a:gridCol w="928560"/>
                <a:gridCol w="928560"/>
                <a:gridCol w="648147"/>
              </a:tblGrid>
              <a:tr h="393562">
                <a:tc rowSpan="2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p42 Czy Pana zdaniem reformy w Polsce po 1989 roku udaly sie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Ogółem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93562">
                <a:tc gridSpan="2"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udały się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nie udały się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trudno powiedzieć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393562">
                <a:tc rowSpan="10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p98 Ktora partia polityczna jest Panu najblizsza?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Prawo i Sprawiedliwość (Jarosław Kaczyński)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7,1%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61,6%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31,3%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100,0%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9356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Polskie Stronnictwo Ludowe (Janusz Piechociński)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10,6%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50,8%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38,6%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100,0%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590343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Sojusz Lewicy Demokratycznej (Leszek </a:t>
                      </a:r>
                      <a:r>
                        <a:rPr lang="pl-PL" sz="11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MIller</a:t>
                      </a:r>
                      <a:r>
                        <a:rPr lang="pl-PL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)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16,8%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52,0%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31,2%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100,0%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9356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Polska Jest Najważniejsza (Paweł Kowal)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20,3%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50,0%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29,7%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100,0%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9356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Solidarna Polska (Zbigniew Ziobro)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7,1%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63,3%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29,6%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100,0%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9356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Ruch Palikota (Janusz Palikot)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15,5%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38,1%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46,5%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100,0%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93562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Platforma Obywatelska (Donald Tusk)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33,5%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28,1%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38,4%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100,0%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678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Inna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12,3%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59,9%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27,8%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100,0%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678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Żadna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7,8%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45,6%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46,5%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100,0%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678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Trudno powiedzieć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8,2%</a:t>
                      </a:r>
                      <a:endParaRPr lang="pl-PL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31,4%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60,4%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100,0%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96781">
                <a:tc gridSpan="2">
                  <a:txBody>
                    <a:bodyPr/>
                    <a:lstStyle/>
                    <a:p>
                      <a:pPr marL="38100" marR="38100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Ogółem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11,7%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44,0%</a:t>
                      </a:r>
                      <a:endParaRPr lang="pl-PL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44,4%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8100" marR="38100" algn="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pl-PL" sz="11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Calibri"/>
                          <a:cs typeface="Times New Roman"/>
                        </a:rPr>
                        <a:t>100,0%</a:t>
                      </a:r>
                      <a:endParaRPr lang="pl-PL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pole tekstowe 4"/>
          <p:cNvSpPr txBox="1"/>
          <p:nvPr/>
        </p:nvSpPr>
        <p:spPr>
          <a:xfrm>
            <a:off x="1259632" y="476672"/>
            <a:ext cx="6624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/>
              <a:t>Ocena reform po 1989 r. w przekroju identyfikacji partyjnej</a:t>
            </a:r>
            <a:endParaRPr lang="pl-PL" sz="2000" dirty="0"/>
          </a:p>
        </p:txBody>
      </p:sp>
    </p:spTree>
    <p:extLst>
      <p:ext uri="{BB962C8B-B14F-4D97-AF65-F5344CB8AC3E}">
        <p14:creationId xmlns:p14="http://schemas.microsoft.com/office/powerpoint/2010/main" val="7050632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Wykres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56466667"/>
              </p:ext>
            </p:extLst>
          </p:nvPr>
        </p:nvGraphicFramePr>
        <p:xfrm>
          <a:off x="107504" y="260648"/>
          <a:ext cx="8856984" cy="63367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ytuł 1"/>
          <p:cNvSpPr>
            <a:spLocks noGrp="1"/>
          </p:cNvSpPr>
          <p:nvPr>
            <p:ph type="ctrTitle"/>
          </p:nvPr>
        </p:nvSpPr>
        <p:spPr>
          <a:xfrm>
            <a:off x="899592" y="1988840"/>
            <a:ext cx="7772400" cy="1470025"/>
          </a:xfrm>
        </p:spPr>
        <p:txBody>
          <a:bodyPr/>
          <a:lstStyle/>
          <a:p>
            <a:r>
              <a:rPr lang="pl-PL" b="1" dirty="0" smtClean="0">
                <a:solidFill>
                  <a:schemeClr val="tx2"/>
                </a:solidFill>
              </a:rPr>
              <a:t>DZIĘKUJĘ ZA UWAGĘ</a:t>
            </a:r>
          </a:p>
        </p:txBody>
      </p:sp>
      <p:pic>
        <p:nvPicPr>
          <p:cNvPr id="2052" name="Obraz 31" descr="KAPITAL_LUDZK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7" t="19048" r="6976" b="16667"/>
          <a:stretch>
            <a:fillRect/>
          </a:stretch>
        </p:blipFill>
        <p:spPr bwMode="auto">
          <a:xfrm>
            <a:off x="1333500" y="4364038"/>
            <a:ext cx="1333500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Obraz 45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425950"/>
            <a:ext cx="981075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Obraz 33" descr="crz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075" y="4425950"/>
            <a:ext cx="94297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Obraz 35" descr="U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4432300"/>
            <a:ext cx="126682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Obraz 37" descr="LogoNBP-PL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4425950"/>
            <a:ext cx="1289050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Obraz 29" descr="BRE LOGOTYP BRE_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476750"/>
            <a:ext cx="9429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Obraz 8" descr="ncn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175" y="5030788"/>
            <a:ext cx="371475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Obraz 1" descr="45156207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8114" y="4973637"/>
            <a:ext cx="6858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0" name="Obraz 643" descr="https://fbcdn-sphotos-b-a.akamaihd.net/hphotos-ak-snc6/188494_198256996863227_4137331_n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10434"/>
          <a:stretch>
            <a:fillRect/>
          </a:stretch>
        </p:blipFill>
        <p:spPr bwMode="auto">
          <a:xfrm>
            <a:off x="1744250" y="4762501"/>
            <a:ext cx="826914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1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062" name="Rectangle 13"/>
          <p:cNvSpPr>
            <a:spLocks noChangeArrowheads="1"/>
          </p:cNvSpPr>
          <p:nvPr/>
        </p:nvSpPr>
        <p:spPr bwMode="auto">
          <a:xfrm>
            <a:off x="19050" y="28527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215900"/>
            <a:endParaRPr lang="pl-PL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063" name="Rectangle 14"/>
          <p:cNvSpPr>
            <a:spLocks noChangeArrowheads="1"/>
          </p:cNvSpPr>
          <p:nvPr/>
        </p:nvSpPr>
        <p:spPr bwMode="auto">
          <a:xfrm>
            <a:off x="1584325" y="5219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indent="215900" algn="ctr"/>
            <a:r>
              <a:rPr lang="pl-PL" sz="800">
                <a:solidFill>
                  <a:prstClr val="black"/>
                </a:solidFill>
                <a:latin typeface="Arial" charset="0"/>
                <a:ea typeface="Times New Roman" pitchFamily="18" charset="0"/>
              </a:rPr>
              <a:t>NARODOWE CENTRUM NAUKI</a:t>
            </a:r>
            <a:r>
              <a:rPr lang="pl-PL" sz="1000">
                <a:solidFill>
                  <a:prstClr val="black"/>
                </a:solidFill>
                <a:latin typeface="Arial" charset="0"/>
                <a:ea typeface="Times New Roman" pitchFamily="18" charset="0"/>
              </a:rPr>
              <a:t> </a:t>
            </a:r>
            <a:endParaRPr lang="pl-PL">
              <a:solidFill>
                <a:prstClr val="black"/>
              </a:solidFill>
              <a:latin typeface="Arial" charset="0"/>
              <a:ea typeface="Times New Roman" pitchFamily="18" charset="0"/>
            </a:endParaRPr>
          </a:p>
        </p:txBody>
      </p:sp>
      <p:sp>
        <p:nvSpPr>
          <p:cNvPr id="2064" name="Rectangle 15"/>
          <p:cNvSpPr>
            <a:spLocks noChangeArrowheads="1"/>
          </p:cNvSpPr>
          <p:nvPr/>
        </p:nvSpPr>
        <p:spPr bwMode="auto">
          <a:xfrm>
            <a:off x="0" y="47625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2065" name="Picture 17" descr="http://www.upc.pl/media/pc/upccore/global/core/wwwlogos/logo_upc_PL_horizontal_v1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2063" y="4911725"/>
            <a:ext cx="914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001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Wykres 1"/>
          <p:cNvGraphicFramePr/>
          <p:nvPr>
            <p:extLst>
              <p:ext uri="{D42A27DB-BD31-4B8C-83A1-F6EECF244321}">
                <p14:modId xmlns:p14="http://schemas.microsoft.com/office/powerpoint/2010/main" val="1758819367"/>
              </p:ext>
            </p:extLst>
          </p:nvPr>
        </p:nvGraphicFramePr>
        <p:xfrm>
          <a:off x="179512" y="916851"/>
          <a:ext cx="8712968" cy="59023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Prostokąt 2"/>
          <p:cNvSpPr/>
          <p:nvPr/>
        </p:nvSpPr>
        <p:spPr>
          <a:xfrm>
            <a:off x="179512" y="116632"/>
            <a:ext cx="8856984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l-PL" sz="2000" dirty="0">
                <a:latin typeface="Calibri"/>
                <a:ea typeface="Calibri"/>
                <a:cs typeface="Times New Roman"/>
              </a:rPr>
              <a:t>Najważniejsze powody rezerwy prokreacyjnej wśród kobiet i mężczyzn  osobiście dotkniętych tym problemem</a:t>
            </a:r>
            <a:endParaRPr lang="pl-PL" sz="2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309191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>
              <a:latin typeface="Arial" charset="0"/>
            </a:endParaRPr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179512" y="613574"/>
            <a:ext cx="9124614" cy="44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sz="23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Procentowy rozkład rezerwy prokreacyjnej w przekroju grup wykształcenia</a:t>
            </a:r>
            <a:endParaRPr lang="pl-PL" sz="2300" dirty="0">
              <a:latin typeface="Arial" charset="0"/>
              <a:ea typeface="Calibri" pitchFamily="34" charset="0"/>
            </a:endParaRPr>
          </a:p>
        </p:txBody>
      </p:sp>
      <p:graphicFrame>
        <p:nvGraphicFramePr>
          <p:cNvPr id="5" name="Wykres 4"/>
          <p:cNvGraphicFramePr/>
          <p:nvPr>
            <p:extLst>
              <p:ext uri="{D42A27DB-BD31-4B8C-83A1-F6EECF244321}">
                <p14:modId xmlns:p14="http://schemas.microsoft.com/office/powerpoint/2010/main" val="1935258678"/>
              </p:ext>
            </p:extLst>
          </p:nvPr>
        </p:nvGraphicFramePr>
        <p:xfrm>
          <a:off x="611560" y="1484784"/>
          <a:ext cx="828092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>
              <a:latin typeface="Arial" charset="0"/>
            </a:endParaRPr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0" y="469558"/>
            <a:ext cx="9060494" cy="44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pl-PL" sz="23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Rozkład rezerwy prokreacyjnej w przekroju typu gospodarstwa domowego</a:t>
            </a:r>
            <a:endParaRPr lang="pl-PL" sz="2300" dirty="0">
              <a:latin typeface="Arial" charset="0"/>
              <a:ea typeface="Calibri" pitchFamily="34" charset="0"/>
            </a:endParaRPr>
          </a:p>
        </p:txBody>
      </p:sp>
      <p:graphicFrame>
        <p:nvGraphicFramePr>
          <p:cNvPr id="5" name="Wykres 4"/>
          <p:cNvGraphicFramePr/>
          <p:nvPr>
            <p:extLst>
              <p:ext uri="{D42A27DB-BD31-4B8C-83A1-F6EECF244321}">
                <p14:modId xmlns:p14="http://schemas.microsoft.com/office/powerpoint/2010/main" val="413699041"/>
              </p:ext>
            </p:extLst>
          </p:nvPr>
        </p:nvGraphicFramePr>
        <p:xfrm>
          <a:off x="827584" y="1340768"/>
          <a:ext cx="7632848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>
              <a:latin typeface="Arial" charset="0"/>
            </a:endParaRP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0" y="613574"/>
            <a:ext cx="8845691" cy="44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pl-PL" sz="23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Procentowy rozkład rezerwy prokreacyjnej w przekroju grup zamożności</a:t>
            </a:r>
            <a:endParaRPr lang="pl-PL" sz="2300" dirty="0">
              <a:latin typeface="Arial" charset="0"/>
              <a:ea typeface="Calibri" pitchFamily="34" charset="0"/>
            </a:endParaRPr>
          </a:p>
        </p:txBody>
      </p:sp>
      <p:graphicFrame>
        <p:nvGraphicFramePr>
          <p:cNvPr id="5" name="Wykres 4"/>
          <p:cNvGraphicFramePr/>
          <p:nvPr>
            <p:extLst>
              <p:ext uri="{D42A27DB-BD31-4B8C-83A1-F6EECF244321}">
                <p14:modId xmlns:p14="http://schemas.microsoft.com/office/powerpoint/2010/main" val="1554805722"/>
              </p:ext>
            </p:extLst>
          </p:nvPr>
        </p:nvGraphicFramePr>
        <p:xfrm>
          <a:off x="179512" y="1340768"/>
          <a:ext cx="8424936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pl-PL">
              <a:latin typeface="Arial" charset="0"/>
            </a:endParaRPr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1835696" y="222630"/>
            <a:ext cx="5194051" cy="754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/>
            <a:r>
              <a:rPr lang="pl-PL" sz="23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Powody rezerwy </a:t>
            </a:r>
            <a:r>
              <a:rPr lang="pl-PL" sz="23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prokreacyjnej </a:t>
            </a:r>
          </a:p>
          <a:p>
            <a:r>
              <a:rPr lang="pl-PL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(procentowy udział we wszystkich wskazaniach)</a:t>
            </a:r>
            <a:endParaRPr lang="pl-PL" sz="2000" dirty="0">
              <a:latin typeface="Arial" charset="0"/>
              <a:ea typeface="Calibri" pitchFamily="34" charset="0"/>
            </a:endParaRPr>
          </a:p>
        </p:txBody>
      </p:sp>
      <p:sp>
        <p:nvSpPr>
          <p:cNvPr id="7173" name="Prostokąt 4"/>
          <p:cNvSpPr>
            <a:spLocks noChangeArrowheads="1"/>
          </p:cNvSpPr>
          <p:nvPr/>
        </p:nvSpPr>
        <p:spPr bwMode="auto">
          <a:xfrm>
            <a:off x="179512" y="5805264"/>
            <a:ext cx="8784976" cy="72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pl-PL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Bezpłodność: </a:t>
            </a:r>
            <a:r>
              <a:rPr lang="pl-PL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kobiety </a:t>
            </a:r>
            <a:r>
              <a:rPr lang="pl-PL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20,6%</a:t>
            </a:r>
            <a:r>
              <a:rPr lang="pl-PL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pl-PL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mężczyźni - </a:t>
            </a:r>
            <a:r>
              <a:rPr lang="pl-PL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18,4%</a:t>
            </a:r>
            <a:r>
              <a:rPr lang="pl-PL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pl-PL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(+ brak </a:t>
            </a:r>
            <a:r>
              <a:rPr lang="pl-PL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partnera</a:t>
            </a:r>
            <a:r>
              <a:rPr lang="pl-PL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pl-PL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kobiety – </a:t>
            </a:r>
            <a:r>
              <a:rPr lang="pl-PL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18,8%</a:t>
            </a:r>
            <a:r>
              <a:rPr lang="pl-PL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</a:t>
            </a:r>
            <a:r>
              <a:rPr lang="pl-PL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potencjalnie in vitro może dać ok 100 tys. dzieci (1/4 rocznej liczby urodzin żywych)</a:t>
            </a:r>
            <a:endParaRPr lang="pl-PL" sz="1600" dirty="0"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6" name="Wykres 5"/>
          <p:cNvGraphicFramePr/>
          <p:nvPr>
            <p:extLst>
              <p:ext uri="{D42A27DB-BD31-4B8C-83A1-F6EECF244321}">
                <p14:modId xmlns:p14="http://schemas.microsoft.com/office/powerpoint/2010/main" val="635872286"/>
              </p:ext>
            </p:extLst>
          </p:nvPr>
        </p:nvGraphicFramePr>
        <p:xfrm>
          <a:off x="179512" y="674876"/>
          <a:ext cx="8712968" cy="4986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8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9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0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1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2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3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4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5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6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7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8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9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0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1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2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3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Pakiet 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Pakiet 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akiet 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5643</TotalTime>
  <Words>1942</Words>
  <Application>Microsoft Office PowerPoint</Application>
  <PresentationFormat>Pokaz na ekranie (4:3)</PresentationFormat>
  <Paragraphs>715</Paragraphs>
  <Slides>49</Slides>
  <Notes>49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49</vt:i4>
      </vt:variant>
    </vt:vector>
  </HeadingPairs>
  <TitlesOfParts>
    <vt:vector size="50" baseType="lpstr">
      <vt:lpstr>Motyw pakietu Office</vt:lpstr>
      <vt:lpstr>DIAGNOZA SPOŁECZNA 2013</vt:lpstr>
      <vt:lpstr>Metodologia</vt:lpstr>
      <vt:lpstr>Plan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DZIĘKUJĘ ZA UWAGĘ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DIAGNOZA SPOŁECZNA 2013</dc:title>
  <dc:creator>czapinski</dc:creator>
  <cp:lastModifiedBy>czapinski</cp:lastModifiedBy>
  <cp:revision>83</cp:revision>
  <cp:lastPrinted>2013-06-25T18:41:54Z</cp:lastPrinted>
  <dcterms:created xsi:type="dcterms:W3CDTF">2013-06-21T19:23:47Z</dcterms:created>
  <dcterms:modified xsi:type="dcterms:W3CDTF">2013-06-26T06:10:09Z</dcterms:modified>
</cp:coreProperties>
</file>